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6"/>
  </p:notesMasterIdLst>
  <p:sldIdLst>
    <p:sldId id="387" r:id="rId2"/>
    <p:sldId id="421" r:id="rId3"/>
    <p:sldId id="388" r:id="rId4"/>
    <p:sldId id="345" r:id="rId5"/>
    <p:sldId id="389" r:id="rId6"/>
    <p:sldId id="346" r:id="rId7"/>
    <p:sldId id="347" r:id="rId8"/>
    <p:sldId id="390" r:id="rId9"/>
    <p:sldId id="349" r:id="rId10"/>
    <p:sldId id="391" r:id="rId11"/>
    <p:sldId id="344" r:id="rId12"/>
    <p:sldId id="392" r:id="rId13"/>
    <p:sldId id="350" r:id="rId14"/>
    <p:sldId id="352" r:id="rId15"/>
    <p:sldId id="393" r:id="rId16"/>
    <p:sldId id="353" r:id="rId17"/>
    <p:sldId id="354" r:id="rId18"/>
    <p:sldId id="355" r:id="rId19"/>
    <p:sldId id="356" r:id="rId20"/>
    <p:sldId id="357" r:id="rId21"/>
    <p:sldId id="427" r:id="rId22"/>
    <p:sldId id="358" r:id="rId23"/>
    <p:sldId id="359" r:id="rId24"/>
    <p:sldId id="394" r:id="rId25"/>
    <p:sldId id="360" r:id="rId26"/>
    <p:sldId id="424" r:id="rId27"/>
    <p:sldId id="423" r:id="rId28"/>
    <p:sldId id="422" r:id="rId29"/>
    <p:sldId id="361" r:id="rId30"/>
    <p:sldId id="396" r:id="rId31"/>
    <p:sldId id="362" r:id="rId32"/>
    <p:sldId id="395" r:id="rId33"/>
    <p:sldId id="397" r:id="rId34"/>
    <p:sldId id="367" r:id="rId35"/>
    <p:sldId id="398" r:id="rId36"/>
    <p:sldId id="428" r:id="rId37"/>
    <p:sldId id="425" r:id="rId38"/>
    <p:sldId id="399" r:id="rId39"/>
    <p:sldId id="364" r:id="rId40"/>
    <p:sldId id="400" r:id="rId41"/>
    <p:sldId id="368" r:id="rId42"/>
    <p:sldId id="401" r:id="rId43"/>
    <p:sldId id="402" r:id="rId44"/>
    <p:sldId id="369" r:id="rId45"/>
    <p:sldId id="403" r:id="rId46"/>
    <p:sldId id="404" r:id="rId47"/>
    <p:sldId id="405" r:id="rId48"/>
    <p:sldId id="406" r:id="rId49"/>
    <p:sldId id="370" r:id="rId50"/>
    <p:sldId id="407" r:id="rId51"/>
    <p:sldId id="408" r:id="rId52"/>
    <p:sldId id="409" r:id="rId53"/>
    <p:sldId id="410" r:id="rId54"/>
    <p:sldId id="411" r:id="rId55"/>
    <p:sldId id="374" r:id="rId56"/>
    <p:sldId id="412" r:id="rId57"/>
    <p:sldId id="413" r:id="rId58"/>
    <p:sldId id="414" r:id="rId59"/>
    <p:sldId id="415" r:id="rId60"/>
    <p:sldId id="416" r:id="rId61"/>
    <p:sldId id="417" r:id="rId62"/>
    <p:sldId id="418" r:id="rId63"/>
    <p:sldId id="419" r:id="rId64"/>
    <p:sldId id="420" r:id="rId65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>
          <p15:clr>
            <a:srgbClr val="A4A3A4"/>
          </p15:clr>
        </p15:guide>
        <p15:guide id="2" pos="29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0000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594" y="43"/>
      </p:cViewPr>
      <p:guideLst>
        <p:guide orient="horz" pos="2175"/>
        <p:guide pos="293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r-Latn-C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D650C78-6B49-4AF7-B84A-579956D385FC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124990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50C78-6B49-4AF7-B84A-579956D385FC}" type="slidenum">
              <a:rPr lang="sr-Latn-CS" smtClean="0"/>
              <a:pPr/>
              <a:t>49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270633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D6CD4-C912-4BA0-8BCF-AB64DA24D9C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2ED9B8-4DDD-43C0-9D75-82F3A33294B3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364D57-5574-497B-A1AF-BA534A31E7B7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FAD53-9E67-4DE0-9371-E982DDC470C9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6D9C8-461D-4C0D-9B21-96EB414F9FC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0AA87-C6BE-4AE1-8144-9B93ED3EC4E9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0A89C8-10D9-4AF0-936F-23704D586301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55E6F-80E2-4502-B143-842F96352028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0B099-124A-489C-AD90-5C441EA540FB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40922-23C5-476E-8900-B8053EEFFB93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1AEAB7-D3F0-4208-BA8C-F26DD74CBA08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r-Latn-C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r-Latn-C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8172185-3F3F-4665-8A86-EF51AC56310D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68263"/>
            <a:ext cx="5040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/>
        </p:nvSpPr>
        <p:spPr bwMode="auto">
          <a:xfrm>
            <a:off x="612775" y="1052513"/>
            <a:ext cx="822960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buFontTx/>
              <a:buNone/>
            </a:pPr>
            <a:r>
              <a:rPr lang="en-US" dirty="0">
                <a:solidFill>
                  <a:schemeClr val="tx2"/>
                </a:solidFill>
              </a:rPr>
              <a:t>PHARMACY – INTEGRATED ACADEMIC STUDIES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348067" y="1857931"/>
            <a:ext cx="50919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GB" altLang="en-US" dirty="0"/>
              <a:t>FUNDAMENTALS OF HUMAN MORPHOLOGY</a:t>
            </a:r>
            <a:endParaRPr lang="sr-Cyrl-RS" altLang="en-US" dirty="0"/>
          </a:p>
        </p:txBody>
      </p:sp>
      <p:sp>
        <p:nvSpPr>
          <p:cNvPr id="3077" name="Rectangle 3"/>
          <p:cNvSpPr>
            <a:spLocks noGrp="1" noChangeArrowheads="1"/>
          </p:cNvSpPr>
          <p:nvPr/>
        </p:nvSpPr>
        <p:spPr bwMode="auto">
          <a:xfrm>
            <a:off x="468313" y="2349501"/>
            <a:ext cx="8229600" cy="688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FontTx/>
              <a:buNone/>
            </a:pPr>
            <a:r>
              <a:rPr lang="en-US" altLang="en-US" sz="3200" dirty="0"/>
              <a:t>MUSCULATURE OF HUMAN BODY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50928" y="3263900"/>
            <a:ext cx="4286250" cy="3103563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037 mm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4572000" y="908050"/>
            <a:ext cx="4503738" cy="5184775"/>
          </a:xfrm>
          <a:prstGeom prst="rect">
            <a:avLst/>
          </a:prstGeom>
          <a:noFill/>
          <a:ln w="38100">
            <a:noFill/>
            <a:bevel/>
            <a:headEnd/>
            <a:tailEnd/>
          </a:ln>
          <a:effectLst/>
        </p:spPr>
      </p:pic>
      <p:pic>
        <p:nvPicPr>
          <p:cNvPr id="11267" name="Picture 2" descr="039 scalenski trouglovi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 l="1807" t="10092" r="2701" b="9052"/>
          <a:stretch>
            <a:fillRect/>
          </a:stretch>
        </p:blipFill>
        <p:spPr bwMode="auto">
          <a:xfrm>
            <a:off x="107950" y="1412875"/>
            <a:ext cx="4425950" cy="3448050"/>
          </a:xfrm>
          <a:prstGeom prst="rect">
            <a:avLst/>
          </a:prstGeom>
          <a:noFill/>
          <a:ln w="38100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en-GB" altLang="en-US" sz="2000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THE POSTERIOR CERVICAL REGION</a:t>
            </a:r>
            <a:endParaRPr lang="sr-Cyrl-CS" altLang="en-US" sz="2000" dirty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12291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96975"/>
            <a:ext cx="4495800" cy="49291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THE 1</a:t>
            </a:r>
            <a:r>
              <a:rPr lang="en-GB" altLang="en-US" sz="18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ST</a:t>
            </a:r>
            <a:r>
              <a:rPr lang="en-GB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LAYER</a:t>
            </a:r>
            <a:endParaRPr lang="sr-Latn-CS" altLang="en-US" sz="1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Trapezius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</a:pPr>
            <a:r>
              <a:rPr lang="en-GB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THE 2</a:t>
            </a:r>
            <a:r>
              <a:rPr lang="en-GB" altLang="en-US" sz="18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ND</a:t>
            </a:r>
            <a:r>
              <a:rPr lang="en-GB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LAYER</a:t>
            </a:r>
            <a:endParaRPr lang="sr-Latn-CS" altLang="en-US" sz="1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Splenius capitis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Splenius cervicis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Levator scapulae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</a:pPr>
            <a:r>
              <a:rPr lang="en-GB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THE 3</a:t>
            </a:r>
            <a:r>
              <a:rPr lang="en-GB" altLang="en-US" sz="18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RD</a:t>
            </a:r>
            <a:r>
              <a:rPr lang="en-GB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LAYER</a:t>
            </a:r>
            <a:endParaRPr lang="sr-Latn-CS" altLang="en-US" sz="1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Spinalis cervicis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Spinalis capitis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Semispinalis capitis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Longissimus capitis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Longissimus cervicis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Iliocostalis cervicis</a:t>
            </a:r>
            <a:endParaRPr lang="en-US" altLang="en-US" sz="1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12292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3438" y="1125538"/>
            <a:ext cx="4038600" cy="54991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THE 4</a:t>
            </a:r>
            <a:r>
              <a:rPr lang="en-GB" altLang="en-US" sz="18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TH</a:t>
            </a:r>
            <a:r>
              <a:rPr lang="en-GB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LAYER</a:t>
            </a:r>
            <a:endParaRPr lang="sr-Latn-CS" altLang="en-US" sz="1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sr-Cyrl-CS" altLang="en-US" sz="1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1) </a:t>
            </a:r>
            <a:r>
              <a:rPr lang="en-GB" altLang="en-US" sz="1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Upper group</a:t>
            </a:r>
            <a:endParaRPr lang="sr-Latn-CS" altLang="en-US" sz="1800" b="1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Rectus capitis posterior minor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Rectus capitis posterior major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Obliquus capitis superior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Obliquus capitis inferior</a:t>
            </a:r>
          </a:p>
          <a:p>
            <a:pPr>
              <a:lnSpc>
                <a:spcPct val="80000"/>
              </a:lnSpc>
            </a:pPr>
            <a:endParaRPr lang="sr-Latn-CS" altLang="en-US" sz="1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sr-Cyrl-CS" altLang="en-US" sz="1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2) </a:t>
            </a:r>
            <a:r>
              <a:rPr lang="en-GB" altLang="en-US" sz="1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Lower group</a:t>
            </a:r>
            <a:endParaRPr lang="sr-Cyrl-CS" altLang="en-US" sz="1800" b="1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Interspinales cervicis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Transversospinalis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Mm. Intertransversarii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Rectus capitis lateralis</a:t>
            </a:r>
            <a:endParaRPr lang="en-US" altLang="en-US" sz="1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90738" y="5479832"/>
            <a:ext cx="60816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dirty="0">
                <a:solidFill>
                  <a:schemeClr val="tx2"/>
                </a:solidFill>
                <a:latin typeface="Book Antiqua" pitchFamily="18" charset="0"/>
              </a:rPr>
              <a:t>* bilateral contraction: head and neck extension</a:t>
            </a:r>
            <a:endParaRPr lang="en-US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2" cstate="print"/>
          <a:srcRect l="7788" r="37537" b="37746"/>
          <a:stretch>
            <a:fillRect/>
          </a:stretch>
        </p:blipFill>
        <p:spPr bwMode="auto">
          <a:xfrm>
            <a:off x="36513" y="0"/>
            <a:ext cx="4791075" cy="4100513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3" cstate="print"/>
          <a:srcRect l="8083" r="37685" b="37549"/>
          <a:stretch>
            <a:fillRect/>
          </a:stretch>
        </p:blipFill>
        <p:spPr bwMode="auto">
          <a:xfrm>
            <a:off x="4356100" y="2708275"/>
            <a:ext cx="4759325" cy="411162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331788"/>
            <a:ext cx="8229600" cy="490537"/>
          </a:xfrm>
        </p:spPr>
        <p:txBody>
          <a:bodyPr/>
          <a:lstStyle/>
          <a:p>
            <a:r>
              <a:rPr lang="en-US" altLang="en-US" sz="2400" dirty="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3. </a:t>
            </a:r>
            <a:r>
              <a:rPr lang="en-GB" altLang="en-US" sz="2400" dirty="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THE TRUNK</a:t>
            </a:r>
            <a:endParaRPr lang="sr-Cyrl-CS" altLang="en-US" sz="2400" dirty="0">
              <a:solidFill>
                <a:srgbClr val="99CC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/>
        </p:nvSpPr>
        <p:spPr bwMode="auto">
          <a:xfrm>
            <a:off x="180975" y="1341438"/>
            <a:ext cx="7270750" cy="381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These muscles are divided into: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b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b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	А) Muscles of anterior group:</a:t>
            </a:r>
            <a:b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	</a:t>
            </a:r>
            <a:b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		- muscles of thoracic cage</a:t>
            </a:r>
            <a:b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		- muscles of anterior abdominal wall</a:t>
            </a:r>
            <a:b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b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	Б) Muscles of posterior group: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sz="20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			- muscles of the back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sz="2000" dirty="0"/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sz="2000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/>
        </p:nvSpPr>
        <p:spPr bwMode="auto">
          <a:xfrm>
            <a:off x="466725" y="117475"/>
            <a:ext cx="8229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en-GB" altLang="en-US" sz="2400" dirty="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THORACIC CAGE</a:t>
            </a:r>
            <a:endParaRPr lang="en-US" altLang="en-US" sz="2400" dirty="0">
              <a:solidFill>
                <a:srgbClr val="99CC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15363" name="Rectangle 5"/>
          <p:cNvSpPr>
            <a:spLocks noGrp="1" noChangeArrowheads="1"/>
          </p:cNvSpPr>
          <p:nvPr/>
        </p:nvSpPr>
        <p:spPr bwMode="auto">
          <a:xfrm>
            <a:off x="0" y="764704"/>
            <a:ext cx="5003800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b="1" dirty="0">
                <a:latin typeface="Book Antiqua" pitchFamily="18" charset="0"/>
              </a:rPr>
              <a:t>A) </a:t>
            </a:r>
            <a:r>
              <a:rPr lang="en-GB" altLang="en-US" sz="2000" b="1" dirty="0">
                <a:latin typeface="Book Antiqua" pitchFamily="18" charset="0"/>
              </a:rPr>
              <a:t>Superficial group</a:t>
            </a:r>
            <a:endParaRPr lang="sr-Latn-CS" altLang="en-US" sz="2000" b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sz="2000" b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</a:rPr>
              <a:t>*origin of attachment: anterior thoracic wall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b="1" dirty="0">
                <a:latin typeface="Book Antiqua" pitchFamily="18" charset="0"/>
              </a:rPr>
              <a:t>     m. pectoralis major</a:t>
            </a:r>
            <a:br>
              <a:rPr lang="sr-Latn-CS" altLang="en-US" sz="2000" dirty="0">
                <a:latin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</a:rPr>
              <a:t>  </a:t>
            </a:r>
            <a:r>
              <a:rPr lang="en-GB" altLang="en-US" sz="1600" dirty="0">
                <a:latin typeface="Book Antiqua" pitchFamily="18" charset="0"/>
              </a:rPr>
              <a:t>- </a:t>
            </a:r>
            <a:r>
              <a:rPr lang="en-US" altLang="en-US" sz="1600" dirty="0">
                <a:latin typeface="Book Antiqua" pitchFamily="18" charset="0"/>
              </a:rPr>
              <a:t>adductor and medial rotator of the arm</a:t>
            </a:r>
            <a:br>
              <a:rPr lang="en-US" altLang="en-US" sz="1600" dirty="0">
                <a:latin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</a:rPr>
              <a:t>    (brachium)</a:t>
            </a:r>
            <a:br>
              <a:rPr lang="en-US" altLang="en-US" sz="1600" dirty="0">
                <a:latin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</a:rPr>
              <a:t>  - accessory inspiratory muscle</a:t>
            </a:r>
            <a:endParaRPr lang="sr-Latn-CS" altLang="en-US" sz="1600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dirty="0">
                <a:latin typeface="Book Antiqua" pitchFamily="18" charset="0"/>
              </a:rPr>
              <a:t>     </a:t>
            </a:r>
            <a:r>
              <a:rPr lang="en-US" altLang="en-US" sz="2000" dirty="0">
                <a:latin typeface="Book Antiqua" pitchFamily="18" charset="0"/>
              </a:rPr>
              <a:t>	</a:t>
            </a:r>
            <a:r>
              <a:rPr lang="sr-Latn-CS" altLang="en-US" sz="2000" b="1" dirty="0">
                <a:latin typeface="Book Antiqua" pitchFamily="18" charset="0"/>
              </a:rPr>
              <a:t>m. pectoralis minor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2000" dirty="0">
                <a:latin typeface="Book Antiqua" pitchFamily="18" charset="0"/>
              </a:rPr>
              <a:t>	 </a:t>
            </a:r>
            <a:r>
              <a:rPr lang="en-US" altLang="en-US" sz="1600" dirty="0">
                <a:latin typeface="Book Antiqua" pitchFamily="18" charset="0"/>
              </a:rPr>
              <a:t> </a:t>
            </a:r>
            <a:r>
              <a:rPr lang="en-GB" altLang="en-US" sz="1600" dirty="0">
                <a:latin typeface="Book Antiqua" pitchFamily="18" charset="0"/>
              </a:rPr>
              <a:t>- </a:t>
            </a:r>
            <a:r>
              <a:rPr lang="en-US" altLang="en-US" sz="1600" dirty="0">
                <a:latin typeface="Book Antiqua" pitchFamily="18" charset="0"/>
              </a:rPr>
              <a:t>depressor of the shoulder</a:t>
            </a:r>
            <a:br>
              <a:rPr lang="en-US" altLang="en-US" sz="1600" dirty="0">
                <a:latin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</a:rPr>
              <a:t>  - accessory inspiratory muscle</a:t>
            </a:r>
            <a:br>
              <a:rPr lang="en-US" altLang="en-US" sz="1600" dirty="0">
                <a:latin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</a:rPr>
              <a:t>    (elevate the ribs to which it is attached)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b="1" dirty="0">
                <a:latin typeface="Book Antiqua" pitchFamily="18" charset="0"/>
              </a:rPr>
              <a:t>     m. subclavius</a:t>
            </a:r>
            <a:endParaRPr lang="en-GB" altLang="en-US" sz="2000" b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2000" b="1" dirty="0">
                <a:latin typeface="Book Antiqua" pitchFamily="18" charset="0"/>
              </a:rPr>
              <a:t>        </a:t>
            </a:r>
            <a:r>
              <a:rPr lang="en-GB" altLang="en-US" sz="1600" b="1" dirty="0">
                <a:latin typeface="Book Antiqua" pitchFamily="18" charset="0"/>
              </a:rPr>
              <a:t> - </a:t>
            </a:r>
            <a:r>
              <a:rPr lang="en-GB" altLang="en-US" sz="1600" dirty="0">
                <a:latin typeface="Book Antiqua" panose="02040602050305030304" pitchFamily="18" charset="0"/>
              </a:rPr>
              <a:t>a</a:t>
            </a:r>
            <a:r>
              <a:rPr lang="en-GB" sz="1600" dirty="0">
                <a:latin typeface="Book Antiqua" panose="02040602050305030304" pitchFamily="18" charset="0"/>
              </a:rPr>
              <a:t>nchors and depresses the clavicle</a:t>
            </a:r>
            <a:endParaRPr lang="sr-Latn-CS" altLang="en-US" sz="1600" b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i="1" dirty="0">
                <a:latin typeface="Book Antiqua" pitchFamily="18" charset="0"/>
              </a:rPr>
              <a:t> </a:t>
            </a:r>
            <a:endParaRPr lang="sr-Latn-CS" altLang="en-US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</a:rPr>
              <a:t>* origin of attachment: lateral thoracic wall 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</a:rPr>
              <a:t>	</a:t>
            </a:r>
            <a:r>
              <a:rPr lang="sr-Latn-CS" altLang="en-US" sz="2000" b="1" dirty="0">
                <a:latin typeface="Book Antiqua" pitchFamily="18" charset="0"/>
              </a:rPr>
              <a:t>m. </a:t>
            </a:r>
            <a:r>
              <a:rPr lang="en-GB" altLang="en-US" sz="2000" b="1" dirty="0" err="1">
                <a:latin typeface="Book Antiqua" pitchFamily="18" charset="0"/>
              </a:rPr>
              <a:t>serratus</a:t>
            </a:r>
            <a:r>
              <a:rPr lang="en-GB" altLang="en-US" sz="2000" b="1" dirty="0">
                <a:latin typeface="Book Antiqua" pitchFamily="18" charset="0"/>
              </a:rPr>
              <a:t> anterior</a:t>
            </a:r>
            <a:br>
              <a:rPr lang="en-GB" altLang="en-US" sz="2000" dirty="0">
                <a:latin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</a:rPr>
              <a:t>  - </a:t>
            </a:r>
            <a:r>
              <a:rPr lang="en-GB" sz="1600" dirty="0">
                <a:latin typeface="Book Antiqua" panose="02040602050305030304" pitchFamily="18" charset="0"/>
              </a:rPr>
              <a:t>Rotates the scapula, allowing the arm to be raised over 90 degrees. It also holds the scapula against the ribcage</a:t>
            </a:r>
            <a:endParaRPr lang="en-US" altLang="en-US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en-US" altLang="en-US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dirty="0">
                <a:latin typeface="Book Antiqua" pitchFamily="18" charset="0"/>
              </a:rPr>
              <a:t>* all muscles of this group inserts into bones of</a:t>
            </a:r>
            <a:br>
              <a:rPr lang="en-GB" altLang="en-US" dirty="0">
                <a:latin typeface="Book Antiqua" pitchFamily="18" charset="0"/>
              </a:rPr>
            </a:br>
            <a:r>
              <a:rPr lang="en-GB" altLang="en-US" dirty="0">
                <a:latin typeface="Book Antiqua" pitchFamily="18" charset="0"/>
              </a:rPr>
              <a:t>shoulder region</a:t>
            </a:r>
            <a:endParaRPr lang="en-US" altLang="en-US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</a:rPr>
              <a:t>* </a:t>
            </a:r>
            <a:r>
              <a:rPr lang="en-GB" altLang="en-US" dirty="0">
                <a:latin typeface="Book Antiqua" pitchFamily="18" charset="0"/>
              </a:rPr>
              <a:t>all muscles of this group are innervated by the branches of brachial plexus</a:t>
            </a:r>
            <a:endParaRPr lang="sr-Latn-CS" altLang="en-US" dirty="0">
              <a:latin typeface="Book Antiqua" pitchFamily="18" charset="0"/>
            </a:endParaRPr>
          </a:p>
        </p:txBody>
      </p:sp>
      <p:pic>
        <p:nvPicPr>
          <p:cNvPr id="1536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1123950"/>
            <a:ext cx="3970337" cy="489585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tmFilter="0,0; .5, 1; 1, 1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2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8" y="620964"/>
            <a:ext cx="3646487" cy="305435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sp>
        <p:nvSpPr>
          <p:cNvPr id="16386" name="Rectangle 2"/>
          <p:cNvSpPr>
            <a:spLocks noGrp="1" noChangeArrowheads="1"/>
          </p:cNvSpPr>
          <p:nvPr/>
        </p:nvSpPr>
        <p:spPr bwMode="auto">
          <a:xfrm>
            <a:off x="466725" y="117475"/>
            <a:ext cx="8229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en-GB" altLang="en-US" sz="2400" dirty="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THORACIC CAGE</a:t>
            </a:r>
            <a:endParaRPr lang="en-US" altLang="en-US" sz="2400" dirty="0">
              <a:solidFill>
                <a:srgbClr val="99CC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16387" name="Rectangle 5"/>
          <p:cNvSpPr>
            <a:spLocks noGrp="1" noChangeArrowheads="1"/>
          </p:cNvSpPr>
          <p:nvPr/>
        </p:nvSpPr>
        <p:spPr bwMode="auto">
          <a:xfrm>
            <a:off x="55563" y="1054100"/>
            <a:ext cx="8044829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2000" b="1" dirty="0">
                <a:latin typeface="Book Antiqua" pitchFamily="18" charset="0"/>
              </a:rPr>
              <a:t>Б</a:t>
            </a:r>
            <a:r>
              <a:rPr lang="sr-Latn-CS" altLang="en-US" sz="2000" b="1" dirty="0">
                <a:latin typeface="Book Antiqua" pitchFamily="18" charset="0"/>
              </a:rPr>
              <a:t>) </a:t>
            </a:r>
            <a:r>
              <a:rPr lang="en-GB" altLang="en-US" sz="2000" b="1" dirty="0">
                <a:latin typeface="Book Antiqua" pitchFamily="18" charset="0"/>
              </a:rPr>
              <a:t>Deep group</a:t>
            </a:r>
            <a:endParaRPr lang="sr-Latn-CS" altLang="en-US" sz="2000" b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sz="2000" b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b="1" dirty="0">
                <a:latin typeface="Book Antiqua" pitchFamily="18" charset="0"/>
              </a:rPr>
              <a:t>  </a:t>
            </a:r>
            <a:r>
              <a:rPr lang="en-GB" altLang="en-US" sz="2000" b="1" dirty="0">
                <a:latin typeface="Book Antiqua" pitchFamily="18" charset="0"/>
              </a:rPr>
              <a:t>Respiratory muscles</a:t>
            </a:r>
            <a:r>
              <a:rPr lang="sr-Cyrl-CS" altLang="en-US" sz="2000" b="1" dirty="0">
                <a:latin typeface="Book Antiqua" pitchFamily="18" charset="0"/>
              </a:rPr>
              <a:t>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sz="2000" b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i="1" dirty="0">
                <a:latin typeface="Book Antiqua" pitchFamily="18" charset="0"/>
              </a:rPr>
              <a:t>    </a:t>
            </a:r>
            <a:r>
              <a:rPr lang="sr-Latn-CS" altLang="en-US" sz="2000" b="1" dirty="0">
                <a:latin typeface="Book Antiqua" pitchFamily="18" charset="0"/>
              </a:rPr>
              <a:t>mm. intercostales externi</a:t>
            </a:r>
            <a:r>
              <a:rPr lang="en-GB" altLang="en-US" sz="2000" b="1" dirty="0">
                <a:latin typeface="Book Antiqua" pitchFamily="18" charset="0"/>
              </a:rPr>
              <a:t> (external </a:t>
            </a:r>
            <a:r>
              <a:rPr lang="en-GB" altLang="en-US" sz="2000" b="1" dirty="0" err="1">
                <a:latin typeface="Book Antiqua" pitchFamily="18" charset="0"/>
              </a:rPr>
              <a:t>intercostals</a:t>
            </a:r>
            <a:r>
              <a:rPr lang="en-GB" altLang="en-US" sz="2000" b="1" dirty="0">
                <a:latin typeface="Book Antiqua" pitchFamily="18" charset="0"/>
              </a:rPr>
              <a:t>)</a:t>
            </a:r>
            <a:br>
              <a:rPr lang="sr-Latn-CS" altLang="en-US" sz="2000" b="1" dirty="0">
                <a:latin typeface="Book Antiqua" pitchFamily="18" charset="0"/>
              </a:rPr>
            </a:br>
            <a:r>
              <a:rPr lang="en-GB" altLang="en-US" sz="2000" b="1" dirty="0">
                <a:latin typeface="Book Antiqua" pitchFamily="18" charset="0"/>
              </a:rPr>
              <a:t>	</a:t>
            </a:r>
            <a:r>
              <a:rPr lang="en-GB" altLang="en-US" sz="1600" dirty="0">
                <a:latin typeface="Book Antiqua" pitchFamily="18" charset="0"/>
              </a:rPr>
              <a:t>- </a:t>
            </a:r>
            <a:r>
              <a:rPr lang="en-US" altLang="en-US" sz="1600" dirty="0">
                <a:latin typeface="Book Antiqua" pitchFamily="18" charset="0"/>
              </a:rPr>
              <a:t>inspiratory muscles</a:t>
            </a:r>
            <a:endParaRPr lang="sr-Latn-CS" altLang="en-US" sz="1600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b="1" dirty="0">
                <a:latin typeface="Book Antiqua" pitchFamily="18" charset="0"/>
              </a:rPr>
              <a:t>    mm. intercostales interni</a:t>
            </a:r>
            <a:r>
              <a:rPr lang="en-GB" altLang="en-US" sz="2000" b="1" dirty="0">
                <a:latin typeface="Book Antiqua" pitchFamily="18" charset="0"/>
              </a:rPr>
              <a:t> (internal </a:t>
            </a:r>
            <a:r>
              <a:rPr lang="en-GB" altLang="en-US" sz="2000" b="1" dirty="0" err="1">
                <a:latin typeface="Book Antiqua" pitchFamily="18" charset="0"/>
              </a:rPr>
              <a:t>intercostals</a:t>
            </a:r>
            <a:r>
              <a:rPr lang="en-GB" altLang="en-US" sz="2000" b="1" dirty="0">
                <a:latin typeface="Book Antiqua" pitchFamily="18" charset="0"/>
              </a:rPr>
              <a:t>)</a:t>
            </a:r>
            <a:endParaRPr lang="sr-Latn-CS" altLang="en-US" sz="2000" b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2000" b="1" dirty="0">
                <a:latin typeface="Book Antiqua" pitchFamily="18" charset="0"/>
              </a:rPr>
              <a:t>		</a:t>
            </a:r>
            <a:r>
              <a:rPr lang="en-GB" altLang="en-US" sz="1600" dirty="0">
                <a:latin typeface="Book Antiqua" pitchFamily="18" charset="0"/>
              </a:rPr>
              <a:t>- </a:t>
            </a:r>
            <a:r>
              <a:rPr lang="en-US" altLang="en-US" sz="1600" dirty="0">
                <a:latin typeface="Book Antiqua" pitchFamily="18" charset="0"/>
              </a:rPr>
              <a:t>expiratory muscles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b="1" dirty="0">
                <a:latin typeface="Book Antiqua" pitchFamily="18" charset="0"/>
              </a:rPr>
              <a:t>    m. transversus thoracis</a:t>
            </a:r>
            <a:br>
              <a:rPr lang="sr-Latn-CS" altLang="en-US" sz="2000" b="1" dirty="0">
                <a:latin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</a:rPr>
              <a:t>	</a:t>
            </a:r>
            <a:r>
              <a:rPr lang="en-GB" altLang="en-US" sz="1600" dirty="0">
                <a:latin typeface="Book Antiqua" pitchFamily="18" charset="0"/>
              </a:rPr>
              <a:t>- </a:t>
            </a:r>
            <a:r>
              <a:rPr lang="en-US" altLang="en-US" sz="1600" dirty="0">
                <a:latin typeface="Book Antiqua" pitchFamily="18" charset="0"/>
              </a:rPr>
              <a:t>expiratory muscles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b="1" dirty="0">
                <a:latin typeface="Book Antiqua" pitchFamily="18" charset="0"/>
              </a:rPr>
              <a:t>    mm. subcostales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sz="2000" b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</a:rPr>
              <a:t>* innervated by </a:t>
            </a:r>
            <a:r>
              <a:rPr lang="en-GB" altLang="en-US" dirty="0" err="1">
                <a:latin typeface="Book Antiqua" pitchFamily="18" charset="0"/>
              </a:rPr>
              <a:t>nn</a:t>
            </a:r>
            <a:r>
              <a:rPr lang="en-GB" altLang="en-US" dirty="0">
                <a:latin typeface="Book Antiqua" pitchFamily="18" charset="0"/>
              </a:rPr>
              <a:t>. </a:t>
            </a:r>
            <a:r>
              <a:rPr lang="en-GB" altLang="en-US" dirty="0" err="1">
                <a:latin typeface="Book Antiqua" pitchFamily="18" charset="0"/>
              </a:rPr>
              <a:t>intercostales</a:t>
            </a:r>
            <a:endParaRPr lang="sr-Latn-CS" altLang="en-US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sz="2000" b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b="1" dirty="0">
                <a:latin typeface="Book Antiqua" pitchFamily="18" charset="0"/>
              </a:rPr>
              <a:t>    diaphragm</a:t>
            </a:r>
            <a:r>
              <a:rPr lang="en-GB" altLang="en-US" sz="2000" b="1" dirty="0">
                <a:latin typeface="Book Antiqua" pitchFamily="18" charset="0"/>
              </a:rPr>
              <a:t> (diaphragm)</a:t>
            </a:r>
            <a:endParaRPr lang="sr-Latn-CS" altLang="en-US" sz="2000" b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</a:rPr>
              <a:t>* Major inspiratory muscle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</a:rPr>
              <a:t>* </a:t>
            </a:r>
            <a:r>
              <a:rPr lang="en-GB" altLang="en-US" dirty="0">
                <a:latin typeface="Book Antiqua" pitchFamily="18" charset="0"/>
              </a:rPr>
              <a:t>innervated by n. </a:t>
            </a:r>
            <a:r>
              <a:rPr lang="en-GB" altLang="en-US" dirty="0" err="1">
                <a:latin typeface="Book Antiqua" pitchFamily="18" charset="0"/>
              </a:rPr>
              <a:t>phrenicus</a:t>
            </a:r>
            <a:br>
              <a:rPr lang="en-GB" altLang="en-US" dirty="0">
                <a:latin typeface="Book Antiqua" pitchFamily="18" charset="0"/>
              </a:rPr>
            </a:br>
            <a:r>
              <a:rPr lang="en-GB" altLang="en-US" dirty="0">
                <a:latin typeface="Book Antiqua" pitchFamily="18" charset="0"/>
              </a:rPr>
              <a:t> (branch of cervical plexus)</a:t>
            </a:r>
          </a:p>
        </p:txBody>
      </p:sp>
      <p:pic>
        <p:nvPicPr>
          <p:cNvPr id="1638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65157" y="3632200"/>
            <a:ext cx="3352800" cy="322580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3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3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3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3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91512" cy="706438"/>
          </a:xfrm>
        </p:spPr>
        <p:txBody>
          <a:bodyPr bIns="91440" anchor="b"/>
          <a:lstStyle/>
          <a:p>
            <a:r>
              <a:rPr lang="sr-Latn-CS" altLang="en-US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DIAPHRAGMA</a:t>
            </a:r>
            <a:endParaRPr lang="en-US" altLang="en-US" sz="3600" b="1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7411" name="Picture 3" descr="0004a zidovi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765175"/>
            <a:ext cx="8424862" cy="5903913"/>
          </a:xfrm>
          <a:noFill/>
          <a:ln w="28575">
            <a:solidFill>
              <a:srgbClr val="000000"/>
            </a:solidFill>
          </a:ln>
        </p:spPr>
      </p:pic>
    </p:spTree>
  </p:cSld>
  <p:clrMapOvr>
    <a:masterClrMapping/>
  </p:clrMapOvr>
  <p:transition spd="slow"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6771"/>
            <a:ext cx="8686800" cy="777875"/>
          </a:xfrm>
        </p:spPr>
        <p:txBody>
          <a:bodyPr bIns="91440" anchor="b"/>
          <a:lstStyle/>
          <a:p>
            <a:r>
              <a:rPr lang="sr-Latn-CS" altLang="en-US" sz="36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DIAPHRAGMA</a:t>
            </a:r>
            <a:r>
              <a:rPr lang="en-GB" altLang="en-US" sz="36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(diaphragm)</a:t>
            </a:r>
            <a:endParaRPr lang="en-US" altLang="en-US" sz="3600" b="1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02234" y="800293"/>
            <a:ext cx="3671888" cy="5937250"/>
          </a:xfrm>
        </p:spPr>
        <p:txBody>
          <a:bodyPr/>
          <a:lstStyle/>
          <a:p>
            <a:pPr>
              <a:buFontTx/>
              <a:buNone/>
            </a:pP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CENTRUM TENDINEUM</a:t>
            </a:r>
            <a:b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(central tendon)</a:t>
            </a:r>
            <a:endParaRPr lang="sr-Latn-CS" alt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sr-Latn-CS" altLang="en-US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- folium dextrum</a:t>
            </a:r>
          </a:p>
          <a:p>
            <a:pPr>
              <a:buFontTx/>
              <a:buNone/>
            </a:pPr>
            <a:r>
              <a:rPr lang="sr-Latn-CS" altLang="en-US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- folium sinistrum</a:t>
            </a:r>
          </a:p>
          <a:p>
            <a:pPr>
              <a:buFontTx/>
              <a:buNone/>
            </a:pPr>
            <a:r>
              <a:rPr lang="sr-Latn-CS" altLang="en-US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- folium anterius</a:t>
            </a:r>
          </a:p>
          <a:p>
            <a:pPr>
              <a:buFontTx/>
              <a:buNone/>
            </a:pPr>
            <a:endParaRPr lang="sr-Latn-CS" altLang="en-US" sz="24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PARS MUSCULARIS</a:t>
            </a:r>
            <a:endParaRPr lang="en-GB" alt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(muscular part)</a:t>
            </a:r>
            <a:endParaRPr lang="sr-Latn-CS" alt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Latn-CS" altLang="en-US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pars sternalis</a:t>
            </a:r>
          </a:p>
          <a:p>
            <a:pPr>
              <a:buFontTx/>
              <a:buNone/>
            </a:pPr>
            <a:r>
              <a:rPr lang="en-GB" altLang="en-US" sz="1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(sternal part)</a:t>
            </a:r>
            <a:endParaRPr lang="sr-Latn-CS" altLang="en-US" sz="18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sr-Latn-CS" altLang="en-US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- pars costalis</a:t>
            </a:r>
          </a:p>
          <a:p>
            <a:pPr>
              <a:buFontTx/>
              <a:buNone/>
            </a:pPr>
            <a:r>
              <a:rPr lang="en-GB" altLang="en-US" sz="1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(costal part)</a:t>
            </a:r>
            <a:endParaRPr lang="sr-Latn-CS" altLang="en-US" sz="18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sr-Latn-CS" altLang="en-US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- pars lumbalis</a:t>
            </a:r>
            <a:endParaRPr lang="en-GB" altLang="en-US" sz="24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None/>
            </a:pPr>
            <a:r>
              <a:rPr lang="en-GB" altLang="en-US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     </a:t>
            </a:r>
            <a:r>
              <a:rPr lang="en-GB" altLang="en-US" sz="1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(lumbar part)</a:t>
            </a:r>
            <a:endParaRPr lang="sr-Latn-CS" altLang="en-US" sz="18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endParaRPr lang="en-US" altLang="en-US" sz="24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8436" name="Picture 4" descr="0047 diaphragma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95738" y="1268413"/>
            <a:ext cx="5040312" cy="4752975"/>
          </a:xfrm>
          <a:noFill/>
          <a:ln w="28575">
            <a:solidFill>
              <a:srgbClr val="000000"/>
            </a:solidFill>
          </a:ln>
        </p:spPr>
      </p:pic>
    </p:spTree>
  </p:cSld>
  <p:clrMapOvr>
    <a:masterClrMapping/>
  </p:clrMapOvr>
  <p:transition spd="slow"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0" y="1362075"/>
            <a:ext cx="4753224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2000" dirty="0">
                <a:latin typeface="Book Antiqua" pitchFamily="18" charset="0"/>
              </a:rPr>
              <a:t>Hiatus aorticus</a:t>
            </a:r>
            <a:r>
              <a:rPr lang="en-GB" altLang="en-US" sz="2000" dirty="0">
                <a:latin typeface="Book Antiqua" pitchFamily="18" charset="0"/>
              </a:rPr>
              <a:t> (aortic hiatus)</a:t>
            </a:r>
            <a:endParaRPr lang="sr-Latn-CS" altLang="en-US" sz="2000" dirty="0">
              <a:latin typeface="Book Antiqua" pitchFamily="18" charset="0"/>
            </a:endParaRPr>
          </a:p>
          <a:p>
            <a:r>
              <a:rPr lang="sr-Latn-CS" altLang="en-US" sz="2000" dirty="0">
                <a:latin typeface="Book Antiqua" pitchFamily="18" charset="0"/>
              </a:rPr>
              <a:t>   - aorta</a:t>
            </a:r>
            <a:br>
              <a:rPr lang="sr-Latn-CS" altLang="en-US" sz="2000" dirty="0">
                <a:latin typeface="Book Antiqua" pitchFamily="18" charset="0"/>
              </a:rPr>
            </a:br>
            <a:r>
              <a:rPr lang="sr-Latn-CS" altLang="en-US" sz="2000" dirty="0">
                <a:latin typeface="Book Antiqua" pitchFamily="18" charset="0"/>
              </a:rPr>
              <a:t>   - ductus thoracicus</a:t>
            </a:r>
            <a:r>
              <a:rPr lang="en-GB" altLang="en-US" sz="2000" dirty="0">
                <a:latin typeface="Book Antiqua" pitchFamily="18" charset="0"/>
              </a:rPr>
              <a:t> (thoracic duct)</a:t>
            </a:r>
            <a:endParaRPr lang="sr-Latn-CS" altLang="en-US" sz="2000" dirty="0">
              <a:latin typeface="Book Antiqua" pitchFamily="18" charset="0"/>
            </a:endParaRPr>
          </a:p>
          <a:p>
            <a:r>
              <a:rPr lang="sr-Latn-CS" altLang="en-US" sz="2000" dirty="0">
                <a:latin typeface="Book Antiqua" pitchFamily="18" charset="0"/>
              </a:rPr>
              <a:t>   - v. azygos (</a:t>
            </a:r>
            <a:r>
              <a:rPr lang="en-GB" altLang="en-US" sz="2000" dirty="0" err="1">
                <a:latin typeface="Book Antiqua" pitchFamily="18" charset="0"/>
              </a:rPr>
              <a:t>azygous</a:t>
            </a:r>
            <a:r>
              <a:rPr lang="en-GB" altLang="en-US" sz="2000" dirty="0">
                <a:latin typeface="Book Antiqua" pitchFamily="18" charset="0"/>
              </a:rPr>
              <a:t> vein</a:t>
            </a:r>
            <a:r>
              <a:rPr lang="sr-Latn-CS" altLang="en-US" sz="2000" dirty="0">
                <a:latin typeface="Book Antiqua" pitchFamily="18" charset="0"/>
              </a:rPr>
              <a:t>)</a:t>
            </a:r>
          </a:p>
          <a:p>
            <a:r>
              <a:rPr lang="sr-Latn-CS" altLang="en-US" sz="2000" dirty="0">
                <a:latin typeface="Book Antiqua" pitchFamily="18" charset="0"/>
              </a:rPr>
              <a:t>   - </a:t>
            </a:r>
            <a:r>
              <a:rPr lang="en-GB" altLang="en-US" sz="2000" dirty="0">
                <a:latin typeface="Book Antiqua" pitchFamily="18" charset="0"/>
              </a:rPr>
              <a:t>(usually) </a:t>
            </a:r>
            <a:r>
              <a:rPr lang="sr-Latn-CS" altLang="en-US" sz="2000" dirty="0">
                <a:latin typeface="Book Antiqua" pitchFamily="18" charset="0"/>
              </a:rPr>
              <a:t>n. splanchnicus </a:t>
            </a:r>
            <a:br>
              <a:rPr lang="en-GB" altLang="en-US" sz="2000" dirty="0">
                <a:latin typeface="Book Antiqua" pitchFamily="18" charset="0"/>
              </a:rPr>
            </a:br>
            <a:r>
              <a:rPr lang="en-GB" altLang="en-US" sz="2000" dirty="0">
                <a:latin typeface="Book Antiqua" pitchFamily="18" charset="0"/>
              </a:rPr>
              <a:t>     </a:t>
            </a:r>
            <a:r>
              <a:rPr lang="sr-Latn-CS" altLang="en-US" sz="2000" dirty="0">
                <a:latin typeface="Book Antiqua" pitchFamily="18" charset="0"/>
              </a:rPr>
              <a:t>(</a:t>
            </a:r>
            <a:r>
              <a:rPr lang="en-GB" altLang="en-US" sz="2000" dirty="0">
                <a:latin typeface="Book Antiqua" pitchFamily="18" charset="0"/>
              </a:rPr>
              <a:t>splanchnic nerve</a:t>
            </a:r>
            <a:r>
              <a:rPr lang="sr-Latn-CS" altLang="en-US" sz="2000" dirty="0">
                <a:latin typeface="Book Antiqua" pitchFamily="18" charset="0"/>
              </a:rPr>
              <a:t>)</a:t>
            </a:r>
            <a:endParaRPr lang="en-GB" altLang="en-US" sz="2000" dirty="0">
              <a:latin typeface="Book Antiqua" pitchFamily="18" charset="0"/>
            </a:endParaRPr>
          </a:p>
          <a:p>
            <a:endParaRPr lang="sr-Latn-CS" altLang="en-US" sz="2000" dirty="0">
              <a:latin typeface="Book Antiqua" pitchFamily="18" charset="0"/>
            </a:endParaRPr>
          </a:p>
          <a:p>
            <a:r>
              <a:rPr lang="sr-Latn-CS" altLang="en-US" sz="2000" dirty="0">
                <a:latin typeface="Book Antiqua" pitchFamily="18" charset="0"/>
              </a:rPr>
              <a:t>Hiatus esophageus</a:t>
            </a:r>
            <a:r>
              <a:rPr lang="en-GB" altLang="en-US" sz="2000" dirty="0">
                <a:latin typeface="Book Antiqua" pitchFamily="18" charset="0"/>
              </a:rPr>
              <a:t> (oesophageal hiatus)</a:t>
            </a:r>
            <a:endParaRPr lang="sr-Latn-CS" altLang="en-US" sz="2000" dirty="0">
              <a:latin typeface="Book Antiqua" pitchFamily="18" charset="0"/>
            </a:endParaRPr>
          </a:p>
          <a:p>
            <a:r>
              <a:rPr lang="sr-Latn-CS" altLang="en-US" sz="2000" dirty="0">
                <a:latin typeface="Book Antiqua" pitchFamily="18" charset="0"/>
              </a:rPr>
              <a:t>   - esophageus</a:t>
            </a:r>
          </a:p>
          <a:p>
            <a:r>
              <a:rPr lang="sr-Latn-CS" altLang="en-US" sz="2000" dirty="0">
                <a:latin typeface="Book Antiqua" pitchFamily="18" charset="0"/>
              </a:rPr>
              <a:t>   - n. vagus sinister</a:t>
            </a:r>
            <a:r>
              <a:rPr lang="en-GB" altLang="en-US" sz="2000" dirty="0">
                <a:latin typeface="Book Antiqua" pitchFamily="18" charset="0"/>
              </a:rPr>
              <a:t> (left vagal nerve)</a:t>
            </a:r>
            <a:br>
              <a:rPr lang="sr-Latn-CS" altLang="en-US" sz="2000" dirty="0">
                <a:latin typeface="Book Antiqua" pitchFamily="18" charset="0"/>
              </a:rPr>
            </a:br>
            <a:r>
              <a:rPr lang="sr-Latn-CS" altLang="en-US" sz="2000" dirty="0">
                <a:latin typeface="Book Antiqua" pitchFamily="18" charset="0"/>
              </a:rPr>
              <a:t>   - n. vagus dexter</a:t>
            </a:r>
            <a:r>
              <a:rPr lang="en-GB" altLang="en-US" sz="2000" dirty="0">
                <a:latin typeface="Book Antiqua" pitchFamily="18" charset="0"/>
              </a:rPr>
              <a:t> (right vagal nerve)</a:t>
            </a:r>
            <a:endParaRPr lang="sr-Latn-CS" altLang="en-US" sz="2000" dirty="0">
              <a:latin typeface="Book Antiqua" pitchFamily="18" charset="0"/>
            </a:endParaRPr>
          </a:p>
          <a:p>
            <a:endParaRPr lang="sr-Latn-CS" altLang="en-US" sz="2000" dirty="0">
              <a:latin typeface="Book Antiqua" pitchFamily="18" charset="0"/>
            </a:endParaRPr>
          </a:p>
          <a:p>
            <a:r>
              <a:rPr lang="sr-Latn-CS" altLang="en-US" sz="2000" dirty="0">
                <a:latin typeface="Book Antiqua" pitchFamily="18" charset="0"/>
              </a:rPr>
              <a:t>Foramen venae cavae</a:t>
            </a:r>
            <a:r>
              <a:rPr lang="en-GB" altLang="en-US" sz="2000" dirty="0">
                <a:latin typeface="Book Antiqua" pitchFamily="18" charset="0"/>
              </a:rPr>
              <a:t> (</a:t>
            </a:r>
            <a:r>
              <a:rPr lang="en-GB" altLang="en-US" sz="2000" dirty="0" err="1">
                <a:latin typeface="Book Antiqua" pitchFamily="18" charset="0"/>
              </a:rPr>
              <a:t>caval</a:t>
            </a:r>
            <a:r>
              <a:rPr lang="en-GB" altLang="en-US" sz="2000" dirty="0">
                <a:latin typeface="Book Antiqua" pitchFamily="18" charset="0"/>
              </a:rPr>
              <a:t> hiatus)</a:t>
            </a:r>
            <a:endParaRPr lang="sr-Latn-CS" altLang="en-US" sz="2000" dirty="0">
              <a:latin typeface="Book Antiqua" pitchFamily="18" charset="0"/>
            </a:endParaRPr>
          </a:p>
          <a:p>
            <a:r>
              <a:rPr lang="sr-Latn-CS" altLang="en-US" sz="2000" dirty="0">
                <a:latin typeface="Book Antiqua" pitchFamily="18" charset="0"/>
              </a:rPr>
              <a:t>   - vena cava inferior</a:t>
            </a:r>
          </a:p>
          <a:p>
            <a:r>
              <a:rPr lang="sr-Latn-CS" altLang="en-US" sz="2000" dirty="0">
                <a:latin typeface="Book Antiqua" pitchFamily="18" charset="0"/>
              </a:rPr>
              <a:t>   - </a:t>
            </a:r>
            <a:r>
              <a:rPr lang="en-US" altLang="en-US" sz="2000" dirty="0">
                <a:latin typeface="Book Antiqua" pitchFamily="18" charset="0"/>
              </a:rPr>
              <a:t>branches of</a:t>
            </a:r>
            <a:r>
              <a:rPr lang="sr-Latn-CS" altLang="en-US" sz="2000" dirty="0">
                <a:latin typeface="Book Antiqua" pitchFamily="18" charset="0"/>
              </a:rPr>
              <a:t> n. phrenicus dexter</a:t>
            </a:r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813" y="1022350"/>
            <a:ext cx="4413250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Box 6"/>
          <p:cNvSpPr txBox="1">
            <a:spLocks noChangeArrowheads="1"/>
          </p:cNvSpPr>
          <p:nvPr/>
        </p:nvSpPr>
        <p:spPr bwMode="auto">
          <a:xfrm>
            <a:off x="6143625" y="3571875"/>
            <a:ext cx="484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2000">
                <a:solidFill>
                  <a:srgbClr val="000099"/>
                </a:solidFill>
              </a:rPr>
              <a:t>T8</a:t>
            </a:r>
          </a:p>
        </p:txBody>
      </p:sp>
      <p:sp>
        <p:nvSpPr>
          <p:cNvPr id="19461" name="TextBox 7"/>
          <p:cNvSpPr txBox="1">
            <a:spLocks noChangeArrowheads="1"/>
          </p:cNvSpPr>
          <p:nvPr/>
        </p:nvSpPr>
        <p:spPr bwMode="auto">
          <a:xfrm>
            <a:off x="6929438" y="3143250"/>
            <a:ext cx="6270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2000">
                <a:solidFill>
                  <a:srgbClr val="800000"/>
                </a:solidFill>
              </a:rPr>
              <a:t>T10</a:t>
            </a:r>
          </a:p>
        </p:txBody>
      </p:sp>
      <p:sp>
        <p:nvSpPr>
          <p:cNvPr id="19462" name="TextBox 8"/>
          <p:cNvSpPr txBox="1">
            <a:spLocks noChangeArrowheads="1"/>
          </p:cNvSpPr>
          <p:nvPr/>
        </p:nvSpPr>
        <p:spPr bwMode="auto">
          <a:xfrm>
            <a:off x="7000875" y="2643188"/>
            <a:ext cx="6270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2000">
                <a:solidFill>
                  <a:srgbClr val="FF0000"/>
                </a:solidFill>
              </a:rPr>
              <a:t>T12</a:t>
            </a:r>
          </a:p>
        </p:txBody>
      </p:sp>
    </p:spTree>
  </p:cSld>
  <p:clrMapOvr>
    <a:masterClrMapping/>
  </p:clrMapOvr>
  <p:transition spd="slow"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 txBox="1">
            <a:spLocks noRot="1" noChangeArrowheads="1"/>
          </p:cNvSpPr>
          <p:nvPr/>
        </p:nvSpPr>
        <p:spPr bwMode="auto">
          <a:xfrm>
            <a:off x="539750" y="0"/>
            <a:ext cx="82296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Book Antiqua" pitchFamily="18" charset="0"/>
              </a:rPr>
              <a:t>The walls of abdominal cavity</a:t>
            </a:r>
            <a:endParaRPr lang="en-US" altLang="en-US" sz="32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20483" name="Rectangle 3"/>
          <p:cNvSpPr txBox="1">
            <a:spLocks noChangeArrowheads="1"/>
          </p:cNvSpPr>
          <p:nvPr/>
        </p:nvSpPr>
        <p:spPr bwMode="auto">
          <a:xfrm>
            <a:off x="0" y="1052513"/>
            <a:ext cx="9144000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1) </a:t>
            </a:r>
            <a:r>
              <a:rPr lang="en-GB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Anterolateral wall</a:t>
            </a:r>
            <a:endParaRPr lang="sr-Latn-CS" altLang="en-US" sz="24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2) </a:t>
            </a:r>
            <a:r>
              <a:rPr lang="en-GB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Posterior wall</a:t>
            </a:r>
            <a:endParaRPr lang="sr-Latn-CS" altLang="en-US" sz="24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sr-Latn-CS" altLang="en-US" sz="24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sr-Latn-CS" altLang="en-US" sz="24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3) </a:t>
            </a:r>
            <a:r>
              <a:rPr lang="en-GB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Superior wall</a:t>
            </a:r>
            <a:r>
              <a:rPr lang="sr-Latn-CS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: 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- diaphragma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4) </a:t>
            </a:r>
            <a:r>
              <a:rPr lang="en-GB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Inferior wall</a:t>
            </a:r>
            <a:r>
              <a:rPr lang="sr-Latn-CS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: 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 - fossa iliaca dextra et sinistra</a:t>
            </a:r>
            <a:br>
              <a:rPr lang="en-GB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GB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(right and left iliac fossa, with </a:t>
            </a:r>
            <a:br>
              <a:rPr lang="en-GB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GB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iliac muscle and fascia)</a:t>
            </a:r>
            <a:endParaRPr lang="sr-Latn-CS" altLang="en-US" sz="24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- apertura pelvis superior</a:t>
            </a:r>
            <a:r>
              <a:rPr lang="en-GB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br>
              <a:rPr lang="en-GB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GB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(pelvic inlet)</a:t>
            </a:r>
            <a:endParaRPr lang="sr-Latn-CS" altLang="en-US" sz="24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AutoNum type="arabicParenR"/>
            </a:pPr>
            <a:endParaRPr lang="en-US" altLang="en-US" sz="3200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484" name="Picture 2" descr="0029a perit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t="-694" b="4861"/>
          <a:stretch>
            <a:fillRect/>
          </a:stretch>
        </p:blipFill>
        <p:spPr bwMode="auto">
          <a:xfrm>
            <a:off x="5786438" y="3786188"/>
            <a:ext cx="2819400" cy="2892425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20485" name="Picture 7"/>
          <p:cNvPicPr>
            <a:picLocks noChangeAspect="1" noChangeArrowheads="1"/>
          </p:cNvPicPr>
          <p:nvPr/>
        </p:nvPicPr>
        <p:blipFill>
          <a:blip r:embed="rId3" cstate="print"/>
          <a:srcRect l="27148" t="10625" r="25977" b="5000"/>
          <a:stretch>
            <a:fillRect/>
          </a:stretch>
        </p:blipFill>
        <p:spPr bwMode="auto">
          <a:xfrm>
            <a:off x="5929313" y="785813"/>
            <a:ext cx="2571750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0638"/>
            <a:ext cx="8085138" cy="712788"/>
          </a:xfrm>
        </p:spPr>
        <p:txBody>
          <a:bodyPr/>
          <a:lstStyle/>
          <a:p>
            <a:r>
              <a:rPr lang="en-US" altLang="en-US" sz="2800" b="1" dirty="0">
                <a:solidFill>
                  <a:srgbClr val="0066FF"/>
                </a:solidFill>
                <a:latin typeface="Book Antiqua" pitchFamily="18" charset="0"/>
              </a:rPr>
              <a:t>MUSCLES - types</a:t>
            </a:r>
            <a:endParaRPr lang="en-GB" altLang="en-US" sz="2800" b="1" dirty="0">
              <a:solidFill>
                <a:srgbClr val="0066FF"/>
              </a:solidFill>
              <a:latin typeface="Book Antiqua" pitchFamily="18" charset="0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836613"/>
            <a:ext cx="9109075" cy="6021387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 dirty="0">
                <a:latin typeface="Book Antiqua" pitchFamily="18" charset="0"/>
              </a:rPr>
              <a:t>* Skeletal muscles :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altLang="en-US" sz="1600" b="1" dirty="0"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 dirty="0">
                <a:latin typeface="Book Antiqua" pitchFamily="18" charset="0"/>
              </a:rPr>
              <a:t>		а) types according to shape:		c) types according the orientation of the fibers: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 dirty="0">
                <a:latin typeface="Book Antiqua" pitchFamily="18" charset="0"/>
              </a:rPr>
              <a:t>			- long			- parallel (longitudinal) oriented fibers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 dirty="0">
                <a:latin typeface="Book Antiqua" pitchFamily="18" charset="0"/>
              </a:rPr>
              <a:t>			- short 			- oblique oriented fibers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 dirty="0">
                <a:latin typeface="Book Antiqua" pitchFamily="18" charset="0"/>
              </a:rPr>
              <a:t>			- flat		                  - circular oriented fibers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 dirty="0">
                <a:latin typeface="Book Antiqua" pitchFamily="18" charset="0"/>
              </a:rPr>
              <a:t>			- other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altLang="en-US" sz="1600" b="1" dirty="0"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 dirty="0">
                <a:latin typeface="Book Antiqua" pitchFamily="18" charset="0"/>
              </a:rPr>
              <a:t>		c) types according to function:	d) according to location: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n-US" altLang="en-US" sz="1600" b="1" dirty="0">
                <a:latin typeface="Book Antiqua" pitchFamily="18" charset="0"/>
              </a:rPr>
              <a:t>			- flexors		            - superficial	- anterior    - superior</a:t>
            </a:r>
            <a:br>
              <a:rPr lang="en-US" altLang="en-US" sz="1600" b="1" dirty="0">
                <a:latin typeface="Book Antiqua" pitchFamily="18" charset="0"/>
              </a:rPr>
            </a:br>
            <a:r>
              <a:rPr lang="en-US" altLang="en-US" sz="1600" b="1" dirty="0">
                <a:latin typeface="Book Antiqua" pitchFamily="18" charset="0"/>
              </a:rPr>
              <a:t>		- extensors	            - deep             - posterior  - inferior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n-US" altLang="en-US" sz="1600" b="1" dirty="0">
                <a:latin typeface="Book Antiqua" pitchFamily="18" charset="0"/>
              </a:rPr>
              <a:t>			- abductors</a:t>
            </a:r>
            <a:br>
              <a:rPr lang="en-US" altLang="en-US" sz="1600" b="1" dirty="0">
                <a:latin typeface="Book Antiqua" pitchFamily="18" charset="0"/>
              </a:rPr>
            </a:br>
            <a:r>
              <a:rPr lang="en-US" altLang="en-US" sz="1600" b="1" dirty="0">
                <a:latin typeface="Book Antiqua" pitchFamily="18" charset="0"/>
              </a:rPr>
              <a:t>		- adductors	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 dirty="0">
                <a:latin typeface="Book Antiqua" pitchFamily="18" charset="0"/>
              </a:rPr>
              <a:t>			- rotators 	(inner, outer)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 dirty="0">
                <a:latin typeface="Book Antiqua" pitchFamily="18" charset="0"/>
              </a:rPr>
              <a:t>			- pronators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 dirty="0">
                <a:latin typeface="Book Antiqua" pitchFamily="18" charset="0"/>
              </a:rPr>
              <a:t>			- </a:t>
            </a:r>
            <a:r>
              <a:rPr lang="en-US" altLang="en-US" sz="1600" b="1" dirty="0" err="1">
                <a:latin typeface="Book Antiqua" pitchFamily="18" charset="0"/>
              </a:rPr>
              <a:t>supinators</a:t>
            </a:r>
            <a:r>
              <a:rPr lang="en-US" altLang="en-US" sz="1600" b="1" dirty="0">
                <a:latin typeface="Book Antiqua" pitchFamily="18" charset="0"/>
              </a:rPr>
              <a:t>		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altLang="en-US" sz="1600" b="1" dirty="0"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 dirty="0">
                <a:latin typeface="Book Antiqua" pitchFamily="18" charset="0"/>
              </a:rPr>
              <a:t>* Smooth muscles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altLang="en-US" sz="1600" b="1" dirty="0"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altLang="en-US" sz="1600" b="1" dirty="0"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altLang="en-US" sz="1600" b="1" dirty="0"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 dirty="0">
                <a:latin typeface="Book Antiqua" pitchFamily="18" charset="0"/>
              </a:rPr>
              <a:t>* Cardiac muscle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sr-Latn-CS" altLang="en-US" sz="1600" b="1" dirty="0"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diamond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0" y="28575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THE ANTEROLATERAL ABDOMINAL WALL</a:t>
            </a:r>
            <a:endParaRPr lang="sr-Latn-CS" altLang="en-US" sz="2400" dirty="0">
              <a:latin typeface="Book Antiqua" pitchFamily="18" charset="0"/>
            </a:endParaRPr>
          </a:p>
        </p:txBody>
      </p:sp>
      <p:sp>
        <p:nvSpPr>
          <p:cNvPr id="21507" name="TextBox 6"/>
          <p:cNvSpPr txBox="1">
            <a:spLocks noChangeArrowheads="1"/>
          </p:cNvSpPr>
          <p:nvPr/>
        </p:nvSpPr>
        <p:spPr bwMode="auto">
          <a:xfrm>
            <a:off x="0" y="923925"/>
            <a:ext cx="5139548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2000" b="1" dirty="0">
                <a:latin typeface="Book Antiqua" pitchFamily="18" charset="0"/>
              </a:rPr>
              <a:t>m. rectus abdominis</a:t>
            </a:r>
          </a:p>
          <a:p>
            <a:r>
              <a:rPr lang="sr-Latn-CS" altLang="en-US" sz="2000" b="1" dirty="0">
                <a:latin typeface="Book Antiqua" pitchFamily="18" charset="0"/>
              </a:rPr>
              <a:t>m. obliquus externus abdominis</a:t>
            </a:r>
          </a:p>
          <a:p>
            <a:r>
              <a:rPr lang="sr-Latn-CS" altLang="en-US" sz="2000" b="1" dirty="0">
                <a:latin typeface="Book Antiqua" pitchFamily="18" charset="0"/>
              </a:rPr>
              <a:t>m. obliquus internus abdominis</a:t>
            </a:r>
          </a:p>
          <a:p>
            <a:r>
              <a:rPr lang="sr-Latn-CS" altLang="en-US" sz="2000" b="1" dirty="0">
                <a:latin typeface="Book Antiqua" pitchFamily="18" charset="0"/>
              </a:rPr>
              <a:t>m. transversus abdominis</a:t>
            </a:r>
          </a:p>
          <a:p>
            <a:r>
              <a:rPr lang="sr-Latn-CS" altLang="en-US" sz="2000" b="1" dirty="0">
                <a:latin typeface="Book Antiqua" pitchFamily="18" charset="0"/>
              </a:rPr>
              <a:t>m. pyramidalis</a:t>
            </a:r>
          </a:p>
          <a:p>
            <a:endParaRPr lang="sr-Latn-CS" altLang="en-US" sz="2000" b="1" dirty="0">
              <a:latin typeface="Book Antiqua" pitchFamily="18" charset="0"/>
            </a:endParaRPr>
          </a:p>
          <a:p>
            <a:r>
              <a:rPr lang="en-US" altLang="en-US" sz="1600" dirty="0">
                <a:latin typeface="Book Antiqua" pitchFamily="18" charset="0"/>
              </a:rPr>
              <a:t>* </a:t>
            </a:r>
            <a:r>
              <a:rPr lang="en-US" altLang="en-US" sz="1600" dirty="0" err="1">
                <a:latin typeface="Book Antiqua" pitchFamily="18" charset="0"/>
              </a:rPr>
              <a:t>Aponeuroses</a:t>
            </a:r>
            <a:r>
              <a:rPr lang="en-US" altLang="en-US" sz="1600" dirty="0">
                <a:latin typeface="Book Antiqua" pitchFamily="18" charset="0"/>
              </a:rPr>
              <a:t> of </a:t>
            </a:r>
            <a:r>
              <a:rPr lang="sr-Latn-CS" altLang="en-US" sz="1600" dirty="0">
                <a:latin typeface="Book Antiqua" pitchFamily="18" charset="0"/>
              </a:rPr>
              <a:t>m. obliquus externus</a:t>
            </a:r>
            <a:r>
              <a:rPr lang="en-US" altLang="en-US" sz="1600" dirty="0">
                <a:latin typeface="Book Antiqua" pitchFamily="18" charset="0"/>
              </a:rPr>
              <a:t>,</a:t>
            </a:r>
            <a:br>
              <a:rPr lang="en-US" altLang="en-US" sz="1600" dirty="0">
                <a:latin typeface="Book Antiqua" pitchFamily="18" charset="0"/>
              </a:rPr>
            </a:br>
            <a:r>
              <a:rPr lang="sr-Latn-CS" altLang="en-US" sz="1600" dirty="0">
                <a:latin typeface="Book Antiqua" pitchFamily="18" charset="0"/>
              </a:rPr>
              <a:t>m. obliquus internus </a:t>
            </a:r>
            <a:r>
              <a:rPr lang="en-US" altLang="en-US" sz="1600" dirty="0">
                <a:latin typeface="Book Antiqua" pitchFamily="18" charset="0"/>
              </a:rPr>
              <a:t>and </a:t>
            </a:r>
            <a:r>
              <a:rPr lang="sr-Latn-CS" altLang="en-US" sz="1600" dirty="0">
                <a:latin typeface="Book Antiqua" pitchFamily="18" charset="0"/>
              </a:rPr>
              <a:t>m. transversus abdominis</a:t>
            </a:r>
          </a:p>
          <a:p>
            <a:r>
              <a:rPr lang="en-US" altLang="en-US" sz="1600" dirty="0">
                <a:latin typeface="Book Antiqua" pitchFamily="18" charset="0"/>
              </a:rPr>
              <a:t>form the rectus sheath that contains </a:t>
            </a:r>
            <a:br>
              <a:rPr lang="en-US" altLang="en-US" sz="1600" dirty="0">
                <a:latin typeface="Book Antiqua" pitchFamily="18" charset="0"/>
              </a:rPr>
            </a:br>
            <a:r>
              <a:rPr lang="en-GB" altLang="en-US" sz="1600" dirty="0">
                <a:latin typeface="Book Antiqua" pitchFamily="18" charset="0"/>
              </a:rPr>
              <a:t>m. rectus </a:t>
            </a:r>
            <a:r>
              <a:rPr lang="en-GB" altLang="en-US" sz="1600" dirty="0" err="1">
                <a:latin typeface="Book Antiqua" pitchFamily="18" charset="0"/>
              </a:rPr>
              <a:t>abdominis</a:t>
            </a:r>
            <a:r>
              <a:rPr lang="en-GB" altLang="en-US" sz="1600" dirty="0">
                <a:latin typeface="Book Antiqua" pitchFamily="18" charset="0"/>
              </a:rPr>
              <a:t> </a:t>
            </a:r>
            <a:r>
              <a:rPr lang="en-US" altLang="en-US" sz="1600" dirty="0">
                <a:latin typeface="Book Antiqua" pitchFamily="18" charset="0"/>
              </a:rPr>
              <a:t> and </a:t>
            </a:r>
            <a:r>
              <a:rPr lang="en-GB" altLang="en-US" sz="1600" dirty="0">
                <a:latin typeface="Book Antiqua" pitchFamily="18" charset="0"/>
              </a:rPr>
              <a:t>m. </a:t>
            </a:r>
            <a:r>
              <a:rPr lang="en-GB" altLang="en-US" sz="1600" dirty="0" err="1">
                <a:latin typeface="Book Antiqua" pitchFamily="18" charset="0"/>
              </a:rPr>
              <a:t>pyramidalis</a:t>
            </a:r>
            <a:br>
              <a:rPr lang="en-GB" altLang="en-US" sz="1600" dirty="0">
                <a:latin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</a:rPr>
              <a:t>* Join of left and right rectus sheath along the </a:t>
            </a:r>
            <a:br>
              <a:rPr lang="en-US" altLang="en-US" sz="1600" dirty="0">
                <a:latin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</a:rPr>
              <a:t>  abdominal midline is named line alba (white line)</a:t>
            </a:r>
            <a:br>
              <a:rPr lang="sr-Latn-CS" altLang="en-US" sz="1600" dirty="0">
                <a:latin typeface="Book Antiqua" pitchFamily="18" charset="0"/>
              </a:rPr>
            </a:br>
            <a:br>
              <a:rPr lang="sr-Latn-CS" altLang="en-US" sz="2000" b="1" dirty="0">
                <a:latin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</a:rPr>
              <a:t>* flexors, </a:t>
            </a:r>
            <a:r>
              <a:rPr lang="en-US" altLang="en-US" sz="1600" dirty="0" err="1">
                <a:latin typeface="Book Antiqua" pitchFamily="18" charset="0"/>
              </a:rPr>
              <a:t>lateroflexors</a:t>
            </a:r>
            <a:r>
              <a:rPr lang="en-US" altLang="en-US" sz="1600" dirty="0">
                <a:latin typeface="Book Antiqua" pitchFamily="18" charset="0"/>
              </a:rPr>
              <a:t> and rotators of torso </a:t>
            </a:r>
            <a:br>
              <a:rPr lang="en-US" altLang="en-US" sz="1600" dirty="0">
                <a:latin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</a:rPr>
              <a:t>* </a:t>
            </a:r>
            <a:r>
              <a:rPr lang="en-US" altLang="en-US" sz="1600" dirty="0" err="1">
                <a:latin typeface="Book Antiqua" pitchFamily="18" charset="0"/>
              </a:rPr>
              <a:t>i</a:t>
            </a:r>
            <a:r>
              <a:rPr lang="en-GB" sz="1600" dirty="0" err="1">
                <a:latin typeface="Book Antiqua" panose="02040602050305030304" pitchFamily="18" charset="0"/>
              </a:rPr>
              <a:t>nvolved</a:t>
            </a:r>
            <a:r>
              <a:rPr lang="en-GB" sz="1600" dirty="0">
                <a:latin typeface="Book Antiqua" panose="02040602050305030304" pitchFamily="18" charset="0"/>
              </a:rPr>
              <a:t> in any action (coughing, vomiting, </a:t>
            </a:r>
            <a:br>
              <a:rPr lang="en-GB" sz="1600" dirty="0">
                <a:latin typeface="Book Antiqua" panose="02040602050305030304" pitchFamily="18" charset="0"/>
              </a:rPr>
            </a:br>
            <a:r>
              <a:rPr lang="en-GB" sz="1600" dirty="0">
                <a:latin typeface="Book Antiqua" panose="02040602050305030304" pitchFamily="18" charset="0"/>
              </a:rPr>
              <a:t>   defecation</a:t>
            </a:r>
            <a:r>
              <a:rPr lang="en-GB" sz="1600" dirty="0"/>
              <a:t>) </a:t>
            </a:r>
            <a:r>
              <a:rPr lang="en-GB" sz="1600" dirty="0">
                <a:latin typeface="Book Antiqua" panose="02040602050305030304" pitchFamily="18" charset="0"/>
              </a:rPr>
              <a:t>that increases intra-abdominal pressure.</a:t>
            </a:r>
            <a:br>
              <a:rPr lang="en-US" altLang="en-US" sz="1600" dirty="0">
                <a:latin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</a:rPr>
              <a:t>* </a:t>
            </a:r>
            <a:r>
              <a:rPr lang="en-GB" altLang="en-US" sz="1600" dirty="0">
                <a:latin typeface="Book Antiqua" panose="02040602050305030304" pitchFamily="18" charset="0"/>
              </a:rPr>
              <a:t>a</a:t>
            </a:r>
            <a:r>
              <a:rPr lang="en-GB" sz="1600" dirty="0">
                <a:latin typeface="Book Antiqua" panose="02040602050305030304" pitchFamily="18" charset="0"/>
              </a:rPr>
              <a:t>ssists in forceful expiration by pushing </a:t>
            </a:r>
            <a:br>
              <a:rPr lang="en-GB" sz="1600" dirty="0">
                <a:latin typeface="Book Antiqua" panose="02040602050305030304" pitchFamily="18" charset="0"/>
              </a:rPr>
            </a:br>
            <a:r>
              <a:rPr lang="en-GB" sz="1600" dirty="0">
                <a:latin typeface="Book Antiqua" panose="02040602050305030304" pitchFamily="18" charset="0"/>
              </a:rPr>
              <a:t>   the abdominal viscera upwards</a:t>
            </a:r>
            <a:br>
              <a:rPr lang="sr-Latn-CS" altLang="en-US" sz="1600" dirty="0">
                <a:latin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</a:rPr>
              <a:t>* </a:t>
            </a:r>
            <a:r>
              <a:rPr lang="en-GB" altLang="en-US" sz="1600" dirty="0">
                <a:latin typeface="Book Antiqua" pitchFamily="18" charset="0"/>
              </a:rPr>
              <a:t>innervated by intercostal nerves, subcostal nerve and</a:t>
            </a:r>
            <a:br>
              <a:rPr lang="en-GB" altLang="en-US" sz="1600" dirty="0">
                <a:latin typeface="Book Antiqua" pitchFamily="18" charset="0"/>
              </a:rPr>
            </a:br>
            <a:r>
              <a:rPr lang="en-GB" altLang="en-US" sz="1600" dirty="0">
                <a:latin typeface="Book Antiqua" pitchFamily="18" charset="0"/>
              </a:rPr>
              <a:t>  the branches of lumbar plexus</a:t>
            </a:r>
            <a:endParaRPr lang="sr-Latn-CS" altLang="en-US" dirty="0"/>
          </a:p>
        </p:txBody>
      </p:sp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2" cstate="print"/>
          <a:srcRect l="29883" t="12187" r="28516" b="7187"/>
          <a:stretch>
            <a:fillRect/>
          </a:stretch>
        </p:blipFill>
        <p:spPr bwMode="auto">
          <a:xfrm>
            <a:off x="4921112" y="1052736"/>
            <a:ext cx="4222888" cy="5115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r="38017" b="37549"/>
          <a:stretch>
            <a:fillRect/>
          </a:stretch>
        </p:blipFill>
        <p:spPr bwMode="auto">
          <a:xfrm>
            <a:off x="0" y="1144585"/>
            <a:ext cx="5272087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1" t="11250" r="27344" b="4375"/>
          <a:stretch>
            <a:fillRect/>
          </a:stretch>
        </p:blipFill>
        <p:spPr bwMode="auto">
          <a:xfrm>
            <a:off x="5440702" y="1207020"/>
            <a:ext cx="3703298" cy="444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20640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500063" y="0"/>
            <a:ext cx="8229600" cy="654050"/>
          </a:xfrm>
        </p:spPr>
        <p:txBody>
          <a:bodyPr/>
          <a:lstStyle/>
          <a:p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THE POSTERIOR ABDOMINAL WALL</a:t>
            </a:r>
            <a:endParaRPr lang="sr-Latn-CS" altLang="en-US" sz="2400" dirty="0">
              <a:latin typeface="Book Antiqua" pitchFamily="18" charset="0"/>
            </a:endParaRPr>
          </a:p>
        </p:txBody>
      </p:sp>
      <p:sp>
        <p:nvSpPr>
          <p:cNvPr id="22531" name="TextBox 5"/>
          <p:cNvSpPr txBox="1">
            <a:spLocks noChangeArrowheads="1"/>
          </p:cNvSpPr>
          <p:nvPr/>
        </p:nvSpPr>
        <p:spPr bwMode="auto">
          <a:xfrm>
            <a:off x="0" y="642938"/>
            <a:ext cx="6715125" cy="585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sr-Latn-CS" altLang="en-US" b="1" dirty="0">
              <a:solidFill>
                <a:schemeClr val="tx2"/>
              </a:solidFill>
              <a:latin typeface="Book Antiqua" pitchFamily="18" charset="0"/>
            </a:endParaRPr>
          </a:p>
          <a:p>
            <a:r>
              <a:rPr lang="en-GB" altLang="en-US" b="1" i="1" u="sng" dirty="0">
                <a:solidFill>
                  <a:schemeClr val="tx2"/>
                </a:solidFill>
                <a:latin typeface="Book Antiqua" pitchFamily="18" charset="0"/>
              </a:rPr>
              <a:t>Inner group</a:t>
            </a:r>
            <a:r>
              <a:rPr lang="sr-Latn-CS" altLang="en-US" b="1" i="1" u="sng" dirty="0">
                <a:solidFill>
                  <a:schemeClr val="tx2"/>
                </a:solidFill>
                <a:latin typeface="Book Antiqua" pitchFamily="18" charset="0"/>
              </a:rPr>
              <a:t>:</a:t>
            </a:r>
          </a:p>
          <a:p>
            <a:r>
              <a:rPr lang="sr-Latn-CS" altLang="en-US" b="1" dirty="0">
                <a:solidFill>
                  <a:schemeClr val="tx2"/>
                </a:solidFill>
                <a:latin typeface="Book Antiqua" pitchFamily="18" charset="0"/>
              </a:rPr>
              <a:t>m. erector spinae</a:t>
            </a:r>
          </a:p>
          <a:p>
            <a:endParaRPr lang="sr-Latn-CS" altLang="en-US" b="1" dirty="0">
              <a:solidFill>
                <a:schemeClr val="tx2"/>
              </a:solidFill>
              <a:latin typeface="Book Antiqua" pitchFamily="18" charset="0"/>
            </a:endParaRPr>
          </a:p>
          <a:p>
            <a:r>
              <a:rPr lang="en-GB" altLang="en-US" b="1" i="1" u="sng" dirty="0">
                <a:solidFill>
                  <a:schemeClr val="tx2"/>
                </a:solidFill>
                <a:latin typeface="Book Antiqua" pitchFamily="18" charset="0"/>
              </a:rPr>
              <a:t>Outer group</a:t>
            </a:r>
            <a:r>
              <a:rPr lang="sr-Latn-CS" altLang="en-US" b="1" i="1" u="sng" dirty="0">
                <a:solidFill>
                  <a:schemeClr val="tx2"/>
                </a:solidFill>
                <a:latin typeface="Book Antiqua" pitchFamily="18" charset="0"/>
              </a:rPr>
              <a:t>:</a:t>
            </a:r>
            <a:br>
              <a:rPr lang="sr-Latn-CS" altLang="en-US" b="1" i="1" u="sng" dirty="0">
                <a:solidFill>
                  <a:schemeClr val="tx2"/>
                </a:solidFill>
                <a:latin typeface="Book Antiqua" pitchFamily="18" charset="0"/>
              </a:rPr>
            </a:br>
            <a:endParaRPr lang="sr-Latn-CS" altLang="en-US" b="1" i="1" u="sng" dirty="0">
              <a:solidFill>
                <a:schemeClr val="tx2"/>
              </a:solidFill>
              <a:latin typeface="Book Antiqua" pitchFamily="18" charset="0"/>
            </a:endParaRPr>
          </a:p>
          <a:p>
            <a:r>
              <a:rPr lang="en-GB" altLang="en-US" b="1" i="1" dirty="0">
                <a:solidFill>
                  <a:schemeClr val="tx2"/>
                </a:solidFill>
                <a:latin typeface="Book Antiqua" pitchFamily="18" charset="0"/>
              </a:rPr>
              <a:t>Superficial layer</a:t>
            </a:r>
            <a:r>
              <a:rPr lang="sr-Latn-CS" altLang="en-US" b="1" i="1" dirty="0">
                <a:solidFill>
                  <a:schemeClr val="tx2"/>
                </a:solidFill>
                <a:latin typeface="Book Antiqua" pitchFamily="18" charset="0"/>
              </a:rPr>
              <a:t>:</a:t>
            </a:r>
            <a:endParaRPr lang="sr-Latn-CS" altLang="en-US" b="1" dirty="0">
              <a:solidFill>
                <a:schemeClr val="tx2"/>
              </a:solidFill>
              <a:latin typeface="Book Antiqua" pitchFamily="18" charset="0"/>
            </a:endParaRPr>
          </a:p>
          <a:p>
            <a:r>
              <a:rPr lang="sr-Latn-CS" altLang="en-US" b="1" dirty="0">
                <a:solidFill>
                  <a:schemeClr val="tx2"/>
                </a:solidFill>
                <a:latin typeface="Book Antiqua" pitchFamily="18" charset="0"/>
              </a:rPr>
              <a:t>m. latissimus dorsi</a:t>
            </a:r>
          </a:p>
          <a:p>
            <a:r>
              <a:rPr lang="sr-Latn-CS" altLang="en-US" b="1" dirty="0">
                <a:solidFill>
                  <a:schemeClr val="tx2"/>
                </a:solidFill>
                <a:latin typeface="Book Antiqua" pitchFamily="18" charset="0"/>
              </a:rPr>
              <a:t>m. obliquus externus abdominis</a:t>
            </a:r>
            <a:br>
              <a:rPr lang="sr-Latn-CS" altLang="en-US" b="1" dirty="0">
                <a:solidFill>
                  <a:schemeClr val="tx2"/>
                </a:solidFill>
                <a:latin typeface="Book Antiqua" pitchFamily="18" charset="0"/>
              </a:rPr>
            </a:br>
            <a:endParaRPr lang="sr-Latn-CS" altLang="en-US" b="1" dirty="0">
              <a:solidFill>
                <a:schemeClr val="tx2"/>
              </a:solidFill>
              <a:latin typeface="Book Antiqua" pitchFamily="18" charset="0"/>
            </a:endParaRPr>
          </a:p>
          <a:p>
            <a:r>
              <a:rPr lang="en-GB" altLang="en-US" b="1" i="1" dirty="0">
                <a:solidFill>
                  <a:schemeClr val="tx2"/>
                </a:solidFill>
                <a:latin typeface="Book Antiqua" pitchFamily="18" charset="0"/>
              </a:rPr>
              <a:t>2</a:t>
            </a:r>
            <a:r>
              <a:rPr lang="en-GB" altLang="en-US" b="1" i="1" baseline="30000" dirty="0">
                <a:solidFill>
                  <a:schemeClr val="tx2"/>
                </a:solidFill>
                <a:latin typeface="Book Antiqua" pitchFamily="18" charset="0"/>
              </a:rPr>
              <a:t>nd</a:t>
            </a:r>
            <a:r>
              <a:rPr lang="en-GB" altLang="en-US" b="1" i="1" dirty="0">
                <a:solidFill>
                  <a:schemeClr val="tx2"/>
                </a:solidFill>
                <a:latin typeface="Book Antiqua" pitchFamily="18" charset="0"/>
              </a:rPr>
              <a:t> layer</a:t>
            </a:r>
            <a:r>
              <a:rPr lang="sr-Latn-CS" altLang="en-US" b="1" i="1" dirty="0">
                <a:solidFill>
                  <a:schemeClr val="tx2"/>
                </a:solidFill>
                <a:latin typeface="Book Antiqua" pitchFamily="18" charset="0"/>
              </a:rPr>
              <a:t>:</a:t>
            </a:r>
          </a:p>
          <a:p>
            <a:r>
              <a:rPr lang="sr-Latn-CS" altLang="en-US" b="1" dirty="0">
                <a:solidFill>
                  <a:schemeClr val="tx2"/>
                </a:solidFill>
                <a:latin typeface="Book Antiqua" pitchFamily="18" charset="0"/>
              </a:rPr>
              <a:t>m. serratus posterior inferior</a:t>
            </a:r>
          </a:p>
          <a:p>
            <a:r>
              <a:rPr lang="sr-Latn-CS" altLang="en-US" b="1" dirty="0">
                <a:solidFill>
                  <a:schemeClr val="tx2"/>
                </a:solidFill>
                <a:latin typeface="Book Antiqua" pitchFamily="18" charset="0"/>
              </a:rPr>
              <a:t>m. obliquus internus abdominis</a:t>
            </a:r>
            <a:br>
              <a:rPr lang="sr-Latn-CS" altLang="en-US" b="1" dirty="0">
                <a:solidFill>
                  <a:schemeClr val="tx2"/>
                </a:solidFill>
                <a:latin typeface="Book Antiqua" pitchFamily="18" charset="0"/>
              </a:rPr>
            </a:br>
            <a:endParaRPr lang="sr-Latn-CS" altLang="en-US" b="1" dirty="0">
              <a:solidFill>
                <a:schemeClr val="tx2"/>
              </a:solidFill>
              <a:latin typeface="Book Antiqua" pitchFamily="18" charset="0"/>
            </a:endParaRPr>
          </a:p>
          <a:p>
            <a:r>
              <a:rPr lang="en-GB" altLang="en-US" b="1" i="1" dirty="0">
                <a:solidFill>
                  <a:schemeClr val="tx2"/>
                </a:solidFill>
                <a:latin typeface="Book Antiqua" pitchFamily="18" charset="0"/>
              </a:rPr>
              <a:t>3</a:t>
            </a:r>
            <a:r>
              <a:rPr lang="en-GB" altLang="en-US" b="1" i="1" baseline="30000" dirty="0">
                <a:solidFill>
                  <a:schemeClr val="tx2"/>
                </a:solidFill>
                <a:latin typeface="Book Antiqua" pitchFamily="18" charset="0"/>
              </a:rPr>
              <a:t>rd</a:t>
            </a:r>
            <a:r>
              <a:rPr lang="en-GB" altLang="en-US" b="1" i="1" dirty="0">
                <a:solidFill>
                  <a:schemeClr val="tx2"/>
                </a:solidFill>
                <a:latin typeface="Book Antiqua" pitchFamily="18" charset="0"/>
              </a:rPr>
              <a:t> layer</a:t>
            </a:r>
            <a:r>
              <a:rPr lang="sr-Latn-CS" altLang="en-US" b="1" i="1" dirty="0">
                <a:solidFill>
                  <a:schemeClr val="tx2"/>
                </a:solidFill>
                <a:latin typeface="Book Antiqua" pitchFamily="18" charset="0"/>
              </a:rPr>
              <a:t>:</a:t>
            </a:r>
          </a:p>
          <a:p>
            <a:r>
              <a:rPr lang="sr-Latn-CS" altLang="en-US" b="1" dirty="0">
                <a:solidFill>
                  <a:schemeClr val="tx2"/>
                </a:solidFill>
                <a:latin typeface="Book Antiqua" pitchFamily="18" charset="0"/>
              </a:rPr>
              <a:t>m. transversus abdominis</a:t>
            </a:r>
            <a:br>
              <a:rPr lang="sr-Latn-CS" altLang="en-US" b="1" dirty="0">
                <a:solidFill>
                  <a:schemeClr val="tx2"/>
                </a:solidFill>
                <a:latin typeface="Book Antiqua" pitchFamily="18" charset="0"/>
              </a:rPr>
            </a:br>
            <a:endParaRPr lang="sr-Latn-CS" altLang="en-US" b="1" dirty="0">
              <a:solidFill>
                <a:schemeClr val="tx2"/>
              </a:solidFill>
              <a:latin typeface="Book Antiqua" pitchFamily="18" charset="0"/>
            </a:endParaRPr>
          </a:p>
          <a:p>
            <a:r>
              <a:rPr lang="en-GB" altLang="en-US" b="1" i="1" dirty="0">
                <a:solidFill>
                  <a:schemeClr val="tx2"/>
                </a:solidFill>
                <a:latin typeface="Book Antiqua" pitchFamily="18" charset="0"/>
              </a:rPr>
              <a:t>4</a:t>
            </a:r>
            <a:r>
              <a:rPr lang="en-GB" altLang="en-US" b="1" i="1" baseline="30000" dirty="0">
                <a:solidFill>
                  <a:schemeClr val="tx2"/>
                </a:solidFill>
                <a:latin typeface="Book Antiqua" pitchFamily="18" charset="0"/>
              </a:rPr>
              <a:t>th</a:t>
            </a:r>
            <a:r>
              <a:rPr lang="en-GB" altLang="en-US" b="1" i="1" dirty="0">
                <a:solidFill>
                  <a:schemeClr val="tx2"/>
                </a:solidFill>
                <a:latin typeface="Book Antiqua" pitchFamily="18" charset="0"/>
              </a:rPr>
              <a:t> layer</a:t>
            </a:r>
            <a:r>
              <a:rPr lang="sr-Latn-CS" altLang="en-US" b="1" i="1" dirty="0">
                <a:solidFill>
                  <a:schemeClr val="tx2"/>
                </a:solidFill>
                <a:latin typeface="Book Antiqua" pitchFamily="18" charset="0"/>
              </a:rPr>
              <a:t>:</a:t>
            </a:r>
          </a:p>
          <a:p>
            <a:r>
              <a:rPr lang="sr-Latn-CS" altLang="en-US" b="1" dirty="0">
                <a:solidFill>
                  <a:schemeClr val="tx2"/>
                </a:solidFill>
                <a:latin typeface="Book Antiqua" pitchFamily="18" charset="0"/>
              </a:rPr>
              <a:t>m. quadratus lumborum</a:t>
            </a:r>
          </a:p>
          <a:p>
            <a:r>
              <a:rPr lang="sr-Latn-CS" altLang="en-US" b="1" dirty="0">
                <a:solidFill>
                  <a:schemeClr val="tx2"/>
                </a:solidFill>
                <a:latin typeface="Book Antiqua" pitchFamily="18" charset="0"/>
              </a:rPr>
              <a:t>m. psoas major</a:t>
            </a:r>
          </a:p>
          <a:p>
            <a:r>
              <a:rPr lang="sr-Latn-CS" altLang="en-US" b="1" dirty="0">
                <a:solidFill>
                  <a:schemeClr val="tx2"/>
                </a:solidFill>
                <a:latin typeface="Book Antiqua" pitchFamily="18" charset="0"/>
              </a:rPr>
              <a:t>mm. intertransversarii lumborum</a:t>
            </a:r>
            <a:endParaRPr lang="sr-Latn-CS" altLang="en-US" dirty="0">
              <a:solidFill>
                <a:schemeClr val="tx2"/>
              </a:solidFill>
              <a:latin typeface="Book Antiqua" pitchFamily="18" charset="0"/>
            </a:endParaRPr>
          </a:p>
        </p:txBody>
      </p:sp>
      <p:pic>
        <p:nvPicPr>
          <p:cNvPr id="22532" name="Picture 6"/>
          <p:cNvPicPr>
            <a:picLocks noChangeAspect="1" noChangeArrowheads="1"/>
          </p:cNvPicPr>
          <p:nvPr/>
        </p:nvPicPr>
        <p:blipFill>
          <a:blip r:embed="rId2" cstate="print"/>
          <a:srcRect l="29492" t="41562" r="29492" b="12500"/>
          <a:stretch>
            <a:fillRect/>
          </a:stretch>
        </p:blipFill>
        <p:spPr bwMode="auto">
          <a:xfrm>
            <a:off x="4392613" y="1500188"/>
            <a:ext cx="4751387" cy="332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/>
        </p:nvSpPr>
        <p:spPr bwMode="auto">
          <a:xfrm>
            <a:off x="466725" y="117475"/>
            <a:ext cx="8229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en-GB" altLang="en-US" sz="2400" dirty="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BACK</a:t>
            </a:r>
            <a:endParaRPr lang="en-US" altLang="en-US" sz="2400" dirty="0">
              <a:solidFill>
                <a:srgbClr val="99CC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23555" name="Rectangle 6"/>
          <p:cNvSpPr>
            <a:spLocks noGrp="1" noChangeArrowheads="1"/>
          </p:cNvSpPr>
          <p:nvPr/>
        </p:nvSpPr>
        <p:spPr bwMode="auto">
          <a:xfrm>
            <a:off x="179388" y="765175"/>
            <a:ext cx="8856662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b="1" dirty="0">
                <a:latin typeface="Book Antiqua" pitchFamily="18" charset="0"/>
              </a:rPr>
              <a:t>Superficial group</a:t>
            </a:r>
            <a:r>
              <a:rPr lang="sr-Latn-CS" altLang="en-US" b="1" dirty="0">
                <a:latin typeface="Book Antiqua" pitchFamily="18" charset="0"/>
              </a:rPr>
              <a:t>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sz="1000" b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r>
              <a:rPr lang="en-US" altLang="en-US" sz="1600" dirty="0">
                <a:latin typeface="Book Antiqua" pitchFamily="18" charset="0"/>
              </a:rPr>
              <a:t>origins from the </a:t>
            </a:r>
            <a:r>
              <a:rPr lang="en-US" altLang="en-US" sz="1600" dirty="0" err="1">
                <a:latin typeface="Book Antiqua" pitchFamily="18" charset="0"/>
              </a:rPr>
              <a:t>spinous</a:t>
            </a:r>
            <a:r>
              <a:rPr lang="en-US" altLang="en-US" sz="1600" dirty="0">
                <a:latin typeface="Book Antiqua" pitchFamily="18" charset="0"/>
              </a:rPr>
              <a:t> processes of vertebrae and inserts into the bones of shoulder region or into the posterior part of ribs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r>
              <a:rPr lang="en-US" altLang="en-US" sz="1600" dirty="0">
                <a:latin typeface="Book Antiqua" pitchFamily="18" charset="0"/>
              </a:rPr>
              <a:t>They are the part of the posterior thoracic wall (back), backside of the neck, lumbar trunk, as well as the upper limb (all except </a:t>
            </a:r>
            <a:r>
              <a:rPr lang="en-US" altLang="en-US" sz="1600" dirty="0" err="1">
                <a:latin typeface="Book Antiqua" pitchFamily="18" charset="0"/>
              </a:rPr>
              <a:t>serratus</a:t>
            </a:r>
            <a:r>
              <a:rPr lang="en-US" altLang="en-US" sz="1600" dirty="0">
                <a:latin typeface="Book Antiqua" pitchFamily="18" charset="0"/>
              </a:rPr>
              <a:t> muscles, because of their insertion)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sz="1000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i="1" dirty="0">
                <a:latin typeface="Book Antiqua" pitchFamily="18" charset="0"/>
              </a:rPr>
              <a:t>    </a:t>
            </a:r>
            <a:r>
              <a:rPr lang="sr-Latn-CS" altLang="en-US" b="1" dirty="0">
                <a:latin typeface="Book Antiqua" pitchFamily="18" charset="0"/>
              </a:rPr>
              <a:t> m. trapezius</a:t>
            </a:r>
            <a:r>
              <a:rPr lang="en-US" altLang="en-US" b="1" dirty="0">
                <a:latin typeface="Book Antiqua" pitchFamily="18" charset="0"/>
              </a:rPr>
              <a:t>			</a:t>
            </a:r>
            <a:r>
              <a:rPr lang="sr-Latn-CS" altLang="en-US" b="1" dirty="0">
                <a:latin typeface="Book Antiqua" pitchFamily="18" charset="0"/>
              </a:rPr>
              <a:t>m. levator scapulae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b="1" dirty="0">
                <a:latin typeface="Book Antiqua" pitchFamily="18" charset="0"/>
              </a:rPr>
              <a:t>     m. latisimus dorsi</a:t>
            </a:r>
            <a:r>
              <a:rPr lang="en-US" altLang="en-US" b="1" dirty="0">
                <a:latin typeface="Book Antiqua" pitchFamily="18" charset="0"/>
              </a:rPr>
              <a:t>		</a:t>
            </a:r>
            <a:r>
              <a:rPr lang="sr-Latn-CS" altLang="en-US" b="1" dirty="0">
                <a:latin typeface="Book Antiqua" pitchFamily="18" charset="0"/>
              </a:rPr>
              <a:t>m. serratus posterior superior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b="1" dirty="0">
                <a:latin typeface="Book Antiqua" pitchFamily="18" charset="0"/>
              </a:rPr>
              <a:t>     m. rhomboideus</a:t>
            </a:r>
            <a:r>
              <a:rPr lang="en-US" altLang="en-US" b="1" dirty="0">
                <a:latin typeface="Book Antiqua" pitchFamily="18" charset="0"/>
              </a:rPr>
              <a:t>		</a:t>
            </a:r>
            <a:r>
              <a:rPr lang="sr-Latn-CS" altLang="en-US" b="1" dirty="0">
                <a:latin typeface="Book Antiqua" pitchFamily="18" charset="0"/>
              </a:rPr>
              <a:t>m. serratus posterior inferior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b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b="1" dirty="0">
                <a:latin typeface="Book Antiqua" pitchFamily="18" charset="0"/>
              </a:rPr>
              <a:t>Deep group</a:t>
            </a:r>
            <a:r>
              <a:rPr lang="sr-Latn-CS" altLang="en-US" b="1" dirty="0">
                <a:latin typeface="Book Antiqua" pitchFamily="18" charset="0"/>
              </a:rPr>
              <a:t>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r>
              <a:rPr lang="en-GB" altLang="en-US" sz="1600" dirty="0">
                <a:latin typeface="Book Antiqua" pitchFamily="18" charset="0"/>
              </a:rPr>
              <a:t>they extend </a:t>
            </a:r>
            <a:r>
              <a:rPr lang="en-GB" altLang="en-US" sz="1600" dirty="0" err="1">
                <a:latin typeface="Book Antiqua" pitchFamily="18" charset="0"/>
              </a:rPr>
              <a:t>leftside</a:t>
            </a:r>
            <a:r>
              <a:rPr lang="en-GB" altLang="en-US" sz="1600" dirty="0">
                <a:latin typeface="Book Antiqua" pitchFamily="18" charset="0"/>
              </a:rPr>
              <a:t> and </a:t>
            </a:r>
            <a:r>
              <a:rPr lang="en-GB" altLang="en-US" sz="1600" dirty="0" err="1">
                <a:latin typeface="Book Antiqua" pitchFamily="18" charset="0"/>
              </a:rPr>
              <a:t>rightside</a:t>
            </a:r>
            <a:r>
              <a:rPr lang="en-GB" altLang="en-US" sz="1600" dirty="0">
                <a:latin typeface="Book Antiqua" pitchFamily="18" charset="0"/>
              </a:rPr>
              <a:t> along the spinal column, adjacent to spinal processes of the almost all spinal vertebrae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endParaRPr lang="sr-Latn-CS" altLang="en-US" sz="1000" b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b="1" dirty="0">
                <a:latin typeface="Book Antiqua" pitchFamily="18" charset="0"/>
              </a:rPr>
              <a:t>	</a:t>
            </a:r>
            <a:r>
              <a:rPr lang="sr-Latn-CS" altLang="en-US" b="1" dirty="0">
                <a:latin typeface="Book Antiqua" pitchFamily="18" charset="0"/>
              </a:rPr>
              <a:t>* </a:t>
            </a:r>
            <a:r>
              <a:rPr lang="en-GB" altLang="en-US" i="1" dirty="0">
                <a:latin typeface="Book Antiqua" pitchFamily="18" charset="0"/>
              </a:rPr>
              <a:t>Superficial layer</a:t>
            </a:r>
            <a:r>
              <a:rPr lang="en-US" altLang="en-US" i="1" dirty="0">
                <a:latin typeface="Book Antiqua" pitchFamily="18" charset="0"/>
              </a:rPr>
              <a:t>		</a:t>
            </a:r>
            <a:r>
              <a:rPr lang="sr-Latn-CS" altLang="en-US" b="1" dirty="0">
                <a:latin typeface="Book Antiqua" pitchFamily="18" charset="0"/>
              </a:rPr>
              <a:t>* </a:t>
            </a:r>
            <a:r>
              <a:rPr lang="en-GB" altLang="en-US" i="1" dirty="0">
                <a:latin typeface="Book Antiqua" pitchFamily="18" charset="0"/>
              </a:rPr>
              <a:t>Deep layer</a:t>
            </a:r>
            <a:endParaRPr lang="sr-Cyrl-CS" altLang="en-US" i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i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i="1" dirty="0">
                <a:latin typeface="Book Antiqua" pitchFamily="18" charset="0"/>
              </a:rPr>
              <a:t>  </a:t>
            </a:r>
            <a:r>
              <a:rPr lang="en-US" altLang="en-US" i="1" dirty="0">
                <a:latin typeface="Book Antiqua" pitchFamily="18" charset="0"/>
              </a:rPr>
              <a:t>		</a:t>
            </a:r>
            <a:r>
              <a:rPr lang="sr-Latn-CS" altLang="en-US" i="1" dirty="0">
                <a:latin typeface="Book Antiqua" pitchFamily="18" charset="0"/>
              </a:rPr>
              <a:t> </a:t>
            </a:r>
            <a:r>
              <a:rPr lang="sr-Latn-CS" altLang="en-US" b="1" dirty="0">
                <a:latin typeface="Book Antiqua" pitchFamily="18" charset="0"/>
              </a:rPr>
              <a:t>m. erector spine</a:t>
            </a:r>
            <a:r>
              <a:rPr lang="en-US" altLang="en-US" b="1" dirty="0">
                <a:latin typeface="Book Antiqua" pitchFamily="18" charset="0"/>
              </a:rPr>
              <a:t>		       short muscles attached into the processes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					 of adjacent vertebrae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b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Book Antiqua" pitchFamily="18" charset="0"/>
              </a:rPr>
              <a:t>The deep muscles of the back provide normal curvature and stability of the vertebral column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1600" dirty="0">
                <a:latin typeface="Book Antiqua" pitchFamily="18" charset="0"/>
              </a:rPr>
              <a:t>Bilateral contraction: е</a:t>
            </a:r>
            <a:r>
              <a:rPr lang="en-GB" altLang="en-US" sz="1600" dirty="0" err="1">
                <a:latin typeface="Book Antiqua" pitchFamily="18" charset="0"/>
              </a:rPr>
              <a:t>xtension</a:t>
            </a:r>
            <a:r>
              <a:rPr lang="en-GB" altLang="en-US" sz="1600" dirty="0">
                <a:latin typeface="Book Antiqua" pitchFamily="18" charset="0"/>
              </a:rPr>
              <a:t> of vertebral column;</a:t>
            </a:r>
            <a:br>
              <a:rPr lang="en-GB" altLang="en-US" sz="1600" dirty="0">
                <a:latin typeface="Book Antiqua" pitchFamily="18" charset="0"/>
              </a:rPr>
            </a:br>
            <a:r>
              <a:rPr lang="en-GB" altLang="en-US" sz="1600" dirty="0">
                <a:latin typeface="Book Antiqua" pitchFamily="18" charset="0"/>
              </a:rPr>
              <a:t>Unilateral contraction: </a:t>
            </a:r>
            <a:r>
              <a:rPr lang="en-GB" altLang="en-US" sz="1600" dirty="0" err="1">
                <a:latin typeface="Book Antiqua" pitchFamily="18" charset="0"/>
              </a:rPr>
              <a:t>lateroflexion</a:t>
            </a:r>
            <a:r>
              <a:rPr lang="en-GB" altLang="en-US" sz="1600" dirty="0">
                <a:latin typeface="Book Antiqua" pitchFamily="18" charset="0"/>
              </a:rPr>
              <a:t> or rotation (</a:t>
            </a:r>
            <a:r>
              <a:rPr lang="en-GB" altLang="en-US" sz="1600" dirty="0" err="1">
                <a:latin typeface="Book Antiqua" pitchFamily="18" charset="0"/>
              </a:rPr>
              <a:t>torsio</a:t>
            </a:r>
            <a:r>
              <a:rPr lang="en-GB" altLang="en-US" sz="1600" dirty="0">
                <a:latin typeface="Book Antiqua" pitchFamily="18" charset="0"/>
              </a:rPr>
              <a:t>) of vertebral column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1600" dirty="0">
                <a:latin typeface="Book Antiqua" pitchFamily="18" charset="0"/>
              </a:rPr>
              <a:t>* Innervated by the posterior rami of spinal nerves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tmFilter="0,0; .5, 1; 1, 1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tmFilter="0,0; .5, 1; 1, 1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tmFilter="0,0; .5, 1; 1, 1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5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355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355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355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549275"/>
            <a:ext cx="4767263" cy="547370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2457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7600" y="354013"/>
            <a:ext cx="4041775" cy="609600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504" y="2204864"/>
            <a:ext cx="8964488" cy="1143000"/>
          </a:xfrm>
        </p:spPr>
        <p:txBody>
          <a:bodyPr/>
          <a:lstStyle/>
          <a:p>
            <a:r>
              <a:rPr lang="en-GB" altLang="en-US" dirty="0"/>
              <a:t>MUSCLES OF THE UPPER LIMB</a:t>
            </a:r>
            <a:endParaRPr lang="sr-Cyrl-CS" altLang="en-US" dirty="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 l="7982" r="37869" b="38387"/>
          <a:stretch>
            <a:fillRect/>
          </a:stretch>
        </p:blipFill>
        <p:spPr bwMode="auto">
          <a:xfrm>
            <a:off x="4429125" y="0"/>
            <a:ext cx="4489450" cy="383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00062" y="0"/>
            <a:ext cx="4503985" cy="503238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SHOULDER</a:t>
            </a:r>
            <a:endParaRPr lang="en-US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7503" y="836712"/>
            <a:ext cx="4896543" cy="568863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en-US" sz="1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ANTERIOR GROUP</a:t>
            </a:r>
            <a:r>
              <a:rPr lang="sr-Latn-CS" altLang="en-US" sz="1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- m. pectoralis major</a:t>
            </a:r>
            <a:b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innervation: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nn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pectorales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lateraes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et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mediales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- adductor and medial rotator of upper arm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 (brachium)</a:t>
            </a:r>
            <a:endParaRPr lang="en-US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- m. pectoralis minor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nn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pectorales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mediales</a:t>
            </a:r>
            <a:br>
              <a:rPr lang="sr-Cyrl-R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sr-Cyrl-RS" altLang="en-US" sz="1400" dirty="0">
                <a:solidFill>
                  <a:schemeClr val="tx2"/>
                </a:solidFill>
                <a:latin typeface="Book Antiqua" pitchFamily="18" charset="0"/>
              </a:rPr>
              <a:t>- </a:t>
            </a:r>
            <a:r>
              <a:rPr lang="en-GB" sz="1400" dirty="0">
                <a:latin typeface="Book Antiqua" panose="02040602050305030304" pitchFamily="18" charset="0"/>
              </a:rPr>
              <a:t>Stabilises the scapula by drawing it</a:t>
            </a:r>
            <a:br>
              <a:rPr lang="en-GB" sz="1400" dirty="0">
                <a:latin typeface="Book Antiqua" panose="02040602050305030304" pitchFamily="18" charset="0"/>
              </a:rPr>
            </a:br>
            <a:r>
              <a:rPr lang="en-GB" sz="1400" dirty="0">
                <a:latin typeface="Book Antiqua" panose="02040602050305030304" pitchFamily="18" charset="0"/>
              </a:rPr>
              <a:t>   </a:t>
            </a:r>
            <a:r>
              <a:rPr lang="en-GB" sz="1400" dirty="0" err="1">
                <a:latin typeface="Book Antiqua" panose="02040602050305030304" pitchFamily="18" charset="0"/>
              </a:rPr>
              <a:t>anteroinferiorly</a:t>
            </a:r>
            <a:r>
              <a:rPr lang="en-GB" sz="1400" dirty="0">
                <a:latin typeface="Book Antiqua" panose="02040602050305030304" pitchFamily="18" charset="0"/>
              </a:rPr>
              <a:t> against the thoracic wall</a:t>
            </a:r>
            <a:r>
              <a:rPr lang="en-GB" sz="1400" dirty="0"/>
              <a:t>.</a:t>
            </a:r>
            <a:endParaRPr lang="en-GB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- m. subclavius</a:t>
            </a:r>
            <a:endParaRPr lang="sr-Latn-CS" altLang="en-US" sz="12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subclavius</a:t>
            </a:r>
            <a:br>
              <a:rPr lang="sr-Cyrl-R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sr-Cyrl-RS" altLang="en-US" sz="1400" dirty="0">
                <a:solidFill>
                  <a:schemeClr val="tx2"/>
                </a:solidFill>
                <a:latin typeface="Book Antiqua" pitchFamily="18" charset="0"/>
              </a:rPr>
              <a:t>-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en-GB" sz="1400" dirty="0">
                <a:latin typeface="Book Antiqua" panose="02040602050305030304" pitchFamily="18" charset="0"/>
              </a:rPr>
              <a:t>Anchors and depresses the clavicle</a:t>
            </a:r>
            <a:endParaRPr lang="en-GB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LATERAL GROUP</a:t>
            </a:r>
            <a:r>
              <a:rPr lang="sr-Latn-CS" altLang="en-US" sz="1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 - m. deltoideus</a:t>
            </a:r>
            <a:b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sr-Cyrl-RS" altLang="en-US" sz="1400" dirty="0" err="1">
                <a:solidFill>
                  <a:schemeClr val="tx2"/>
                </a:solidFill>
                <a:latin typeface="Book Antiqua" pitchFamily="18" charset="0"/>
              </a:rPr>
              <a:t>а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xillaris</a:t>
            </a:r>
            <a:br>
              <a:rPr lang="sr-Cyrl-R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sr-Cyrl-RS" altLang="en-US" sz="1400" dirty="0">
                <a:solidFill>
                  <a:schemeClr val="tx2"/>
                </a:solidFill>
                <a:latin typeface="Book Antiqua" pitchFamily="18" charset="0"/>
              </a:rPr>
              <a:t>-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major abductor of the arm</a:t>
            </a:r>
            <a:br>
              <a:rPr lang="sr-Cyrl-R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sr-Cyrl-RS" altLang="en-US" sz="1400" dirty="0">
                <a:solidFill>
                  <a:schemeClr val="tx2"/>
                </a:solidFill>
                <a:latin typeface="Book Antiqua" pitchFamily="18" charset="0"/>
              </a:rPr>
              <a:t>-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anterior fibres: </a:t>
            </a:r>
            <a:r>
              <a:rPr lang="en-GB" sz="1400" dirty="0">
                <a:latin typeface="Book Antiqua" panose="02040602050305030304" pitchFamily="18" charset="0"/>
              </a:rPr>
              <a:t>flexion and medial rotation of arm</a:t>
            </a:r>
            <a:br>
              <a:rPr lang="en-GB" sz="1400" dirty="0">
                <a:latin typeface="Book Antiqua" panose="02040602050305030304" pitchFamily="18" charset="0"/>
              </a:rPr>
            </a:br>
            <a:r>
              <a:rPr lang="en-GB" sz="1400" dirty="0">
                <a:latin typeface="Book Antiqua" panose="02040602050305030304" pitchFamily="18" charset="0"/>
              </a:rPr>
              <a:t>  posterior fibres: extension and lateral rotation of arm</a:t>
            </a:r>
            <a:endParaRPr lang="sr-Cyrl-RS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GB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Cyrl-R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MEDIAL GROUP</a:t>
            </a:r>
            <a:r>
              <a:rPr lang="sr-Latn-CS" altLang="en-US" sz="1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:</a:t>
            </a:r>
          </a:p>
          <a:p>
            <a:pPr>
              <a:lnSpc>
                <a:spcPct val="80000"/>
              </a:lnSpc>
              <a:buNone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  - m. serratus anterior</a:t>
            </a:r>
            <a:b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thoracalis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longus</a:t>
            </a:r>
            <a:br>
              <a:rPr lang="sr-Cyrl-R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sr-Cyrl-RS" altLang="en-US" sz="1400" dirty="0">
                <a:solidFill>
                  <a:schemeClr val="tx2"/>
                </a:solidFill>
                <a:latin typeface="Book Antiqua" pitchFamily="18" charset="0"/>
              </a:rPr>
              <a:t>- </a:t>
            </a:r>
            <a:r>
              <a:rPr lang="en-GB" sz="1400" dirty="0">
                <a:latin typeface="Book Antiqua" panose="02040602050305030304" pitchFamily="18" charset="0"/>
              </a:rPr>
              <a:t>Rotates the scapula, allowing the arm to be raised over 90 degrees. It also holds the scapula against the ribcage</a:t>
            </a:r>
            <a:endParaRPr lang="en-US" altLang="en-US" sz="1400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GB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pic>
        <p:nvPicPr>
          <p:cNvPr id="29698" name="Picture 2" descr="What is the difference between a pectoralis major and a pectoralis minor  muscle? - Quo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907401"/>
            <a:ext cx="2404023" cy="2880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781050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7675" y="17462"/>
            <a:ext cx="4177605" cy="503238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SHOULDER</a:t>
            </a:r>
            <a:endParaRPr lang="en-US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7950" y="520700"/>
            <a:ext cx="4400550" cy="62928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sr-Latn-C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POSTERIOR GROUP</a:t>
            </a:r>
            <a:r>
              <a:rPr lang="sr-Latn-CS" altLang="en-US" sz="1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- m. subscapularis</a:t>
            </a:r>
            <a:endParaRPr lang="sr-Latn-CS" altLang="en-US" sz="12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200" dirty="0">
                <a:solidFill>
                  <a:schemeClr val="tx2"/>
                </a:solidFill>
                <a:latin typeface="Book Antiqua" pitchFamily="18" charset="0"/>
              </a:rPr>
              <a:t>* innervation: </a:t>
            </a:r>
            <a:r>
              <a:rPr lang="en-GB" altLang="en-US" sz="12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200" dirty="0" err="1">
                <a:solidFill>
                  <a:schemeClr val="tx2"/>
                </a:solidFill>
                <a:latin typeface="Book Antiqua" pitchFamily="18" charset="0"/>
              </a:rPr>
              <a:t>subscapularis</a:t>
            </a:r>
            <a:br>
              <a:rPr lang="sr-Cyrl-RS" altLang="en-US" sz="12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sr-Cyrl-RS" altLang="en-US" sz="1200" dirty="0">
                <a:solidFill>
                  <a:schemeClr val="tx2"/>
                </a:solidFill>
                <a:latin typeface="Book Antiqua" pitchFamily="18" charset="0"/>
              </a:rPr>
              <a:t>- </a:t>
            </a:r>
            <a:r>
              <a:rPr lang="en-GB" altLang="en-US" sz="1200" dirty="0">
                <a:solidFill>
                  <a:schemeClr val="tx2"/>
                </a:solidFill>
                <a:latin typeface="Book Antiqua" pitchFamily="18" charset="0"/>
              </a:rPr>
              <a:t>medial rotator of the arm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- m. supraspinatus</a:t>
            </a:r>
            <a:endParaRPr lang="sr-Latn-CS" altLang="en-US" sz="12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2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2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200" dirty="0" err="1">
                <a:solidFill>
                  <a:schemeClr val="tx2"/>
                </a:solidFill>
                <a:latin typeface="Book Antiqua" pitchFamily="18" charset="0"/>
              </a:rPr>
              <a:t>suprascapularis</a:t>
            </a:r>
            <a:br>
              <a:rPr lang="sr-Cyrl-RS" altLang="en-US" sz="12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sr-Cyrl-RS" altLang="en-US" sz="1200" dirty="0">
                <a:solidFill>
                  <a:schemeClr val="tx2"/>
                </a:solidFill>
                <a:latin typeface="Book Antiqua" pitchFamily="18" charset="0"/>
              </a:rPr>
              <a:t>- </a:t>
            </a:r>
            <a:r>
              <a:rPr lang="en-GB" altLang="en-US" sz="1200" dirty="0">
                <a:solidFill>
                  <a:schemeClr val="tx2"/>
                </a:solidFill>
                <a:latin typeface="Book Antiqua" pitchFamily="18" charset="0"/>
              </a:rPr>
              <a:t>abductor and lateral rotator of the arm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- m. infraspinatus</a:t>
            </a:r>
          </a:p>
          <a:p>
            <a:pPr>
              <a:lnSpc>
                <a:spcPct val="80000"/>
              </a:lnSpc>
              <a:buNone/>
            </a:pPr>
            <a:r>
              <a:rPr lang="en-GB" alt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2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2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200" dirty="0" err="1">
                <a:solidFill>
                  <a:schemeClr val="tx2"/>
                </a:solidFill>
                <a:latin typeface="Book Antiqua" pitchFamily="18" charset="0"/>
              </a:rPr>
              <a:t>suprascapularis</a:t>
            </a:r>
            <a:br>
              <a:rPr lang="sr-Cyrl-RS" altLang="en-US" sz="12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sr-Cyrl-RS" altLang="en-US" sz="1200" dirty="0">
                <a:solidFill>
                  <a:schemeClr val="tx2"/>
                </a:solidFill>
                <a:latin typeface="Book Antiqua" pitchFamily="18" charset="0"/>
              </a:rPr>
              <a:t>- </a:t>
            </a:r>
            <a:r>
              <a:rPr lang="en-GB" altLang="en-US" sz="1200" dirty="0">
                <a:solidFill>
                  <a:schemeClr val="tx2"/>
                </a:solidFill>
                <a:latin typeface="Book Antiqua" pitchFamily="18" charset="0"/>
              </a:rPr>
              <a:t>lateral rotator of the arm</a:t>
            </a:r>
            <a:endParaRPr lang="sr-Cyrl-RS" altLang="en-US" sz="12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 </a:t>
            </a: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m. teres minor</a:t>
            </a:r>
            <a:endParaRPr lang="sr-Latn-CS" altLang="en-US" sz="1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GB" altLang="en-US" sz="14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200" dirty="0">
                <a:solidFill>
                  <a:schemeClr val="tx2"/>
                </a:solidFill>
                <a:latin typeface="Book Antiqua" pitchFamily="18" charset="0"/>
              </a:rPr>
              <a:t>innervation : </a:t>
            </a:r>
            <a:r>
              <a:rPr lang="en-GB" altLang="en-US" sz="12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200" dirty="0" err="1">
                <a:solidFill>
                  <a:schemeClr val="tx2"/>
                </a:solidFill>
                <a:latin typeface="Book Antiqua" pitchFamily="18" charset="0"/>
              </a:rPr>
              <a:t>axillaris</a:t>
            </a:r>
            <a:br>
              <a:rPr lang="sr-Cyrl-RS" altLang="en-US" sz="12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sr-Cyrl-RS" altLang="en-US" sz="1200" dirty="0">
                <a:solidFill>
                  <a:schemeClr val="tx2"/>
                </a:solidFill>
                <a:latin typeface="Book Antiqua" pitchFamily="18" charset="0"/>
              </a:rPr>
              <a:t> - </a:t>
            </a:r>
            <a:r>
              <a:rPr lang="en-GB" altLang="en-US" sz="1200" dirty="0">
                <a:solidFill>
                  <a:schemeClr val="tx2"/>
                </a:solidFill>
                <a:latin typeface="Book Antiqua" pitchFamily="18" charset="0"/>
              </a:rPr>
              <a:t>abductor and lateral rotator of the arm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- m. teres major</a:t>
            </a:r>
            <a:endParaRPr lang="sr-Latn-CS" altLang="en-US" sz="12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GB" alt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2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2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200" dirty="0" err="1">
                <a:solidFill>
                  <a:schemeClr val="tx2"/>
                </a:solidFill>
                <a:latin typeface="Book Antiqua" pitchFamily="18" charset="0"/>
              </a:rPr>
              <a:t>subscapularis</a:t>
            </a:r>
            <a:br>
              <a:rPr lang="sr-Cyrl-RS" altLang="en-US" sz="12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sr-Cyrl-RS" altLang="en-US" sz="1200" dirty="0">
                <a:solidFill>
                  <a:schemeClr val="tx2"/>
                </a:solidFill>
                <a:latin typeface="Book Antiqua" pitchFamily="18" charset="0"/>
              </a:rPr>
              <a:t>- </a:t>
            </a:r>
            <a:r>
              <a:rPr lang="en-GB" altLang="en-US" sz="1200" dirty="0">
                <a:solidFill>
                  <a:schemeClr val="tx2"/>
                </a:solidFill>
                <a:latin typeface="Book Antiqua" pitchFamily="18" charset="0"/>
              </a:rPr>
              <a:t>adductor and medial rotator of the arm</a:t>
            </a:r>
          </a:p>
          <a:p>
            <a:pPr>
              <a:lnSpc>
                <a:spcPct val="80000"/>
              </a:lnSpc>
              <a:buFontTx/>
              <a:buNone/>
            </a:pPr>
            <a:endParaRPr lang="en-GB" altLang="en-US" sz="1200" dirty="0">
              <a:solidFill>
                <a:schemeClr val="tx2"/>
              </a:solidFill>
              <a:latin typeface="Book Antiqua" pitchFamily="18" charset="0"/>
            </a:endParaRPr>
          </a:p>
        </p:txBody>
      </p:sp>
      <p:pic>
        <p:nvPicPr>
          <p:cNvPr id="26629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 l="7788" r="39272" b="41092"/>
          <a:stretch>
            <a:fillRect/>
          </a:stretch>
        </p:blipFill>
        <p:spPr>
          <a:xfrm>
            <a:off x="4643438" y="3487738"/>
            <a:ext cx="4038600" cy="3370262"/>
          </a:xfrm>
          <a:noFill/>
          <a:ln/>
        </p:spPr>
      </p:pic>
      <p:pic>
        <p:nvPicPr>
          <p:cNvPr id="7" name="Picture 2" descr="As the shoulder turns: understanding the subscapularis - Part 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342" y="-99392"/>
            <a:ext cx="4900792" cy="3495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466771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2" cstate="print"/>
          <a:srcRect l="8896" r="38164" b="37549"/>
          <a:stretch>
            <a:fillRect/>
          </a:stretch>
        </p:blipFill>
        <p:spPr bwMode="auto">
          <a:xfrm>
            <a:off x="539552" y="116632"/>
            <a:ext cx="4638675" cy="411162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28676" name="Picture 4" descr="Subscapularis Muscle Origin, Function &amp;amp; Anatomy - Health, Medicine and  Anatomy Reference Pictures | Muscle anatomy, Subscapularis muscle, Yoga  anato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56992"/>
            <a:ext cx="3289246" cy="316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137838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Object 4"/>
          <p:cNvGraphicFramePr>
            <a:graphicFrameLocks noChangeAspect="1"/>
          </p:cNvGraphicFramePr>
          <p:nvPr/>
        </p:nvGraphicFramePr>
        <p:xfrm>
          <a:off x="3656013" y="1196975"/>
          <a:ext cx="5487987" cy="411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4567680" imgH="3429360" progId="PowerPoint.Slide.8">
                  <p:embed/>
                </p:oleObj>
              </mc:Choice>
              <mc:Fallback>
                <p:oleObj r:id="rId2" imgW="4567680" imgH="3429360" progId="PowerPoint.Slide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6013" y="1196975"/>
                        <a:ext cx="5487987" cy="4116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908050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0000"/>
                </a:solidFill>
                <a:latin typeface="Book Antiqua" pitchFamily="18" charset="0"/>
              </a:rPr>
              <a:t>MUSCLES OF THE UPPER ARM</a:t>
            </a:r>
            <a:endParaRPr lang="en-US" sz="24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066800"/>
            <a:ext cx="8229600" cy="51736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sz="1800" b="1" dirty="0">
                <a:latin typeface="Book Antiqua" pitchFamily="18" charset="0"/>
              </a:rPr>
              <a:t>Anterior group</a:t>
            </a:r>
            <a:r>
              <a:rPr lang="en-US" altLang="en-US" sz="1800" b="1" dirty="0">
                <a:latin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en-US" sz="1800" b="1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GB" altLang="en-US" sz="1800" u="sng" dirty="0" err="1">
                <a:latin typeface="Book Antiqua" pitchFamily="18" charset="0"/>
              </a:rPr>
              <a:t>Supeficial</a:t>
            </a:r>
            <a:r>
              <a:rPr lang="en-GB" altLang="en-US" sz="1800" u="sng" dirty="0">
                <a:latin typeface="Book Antiqua" pitchFamily="18" charset="0"/>
              </a:rPr>
              <a:t> layer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- m. biceps </a:t>
            </a:r>
            <a:r>
              <a:rPr lang="en-US" altLang="en-US" sz="1800" dirty="0" err="1">
                <a:latin typeface="Book Antiqua" pitchFamily="18" charset="0"/>
              </a:rPr>
              <a:t>brachi</a:t>
            </a:r>
            <a:br>
              <a:rPr lang="en-US" altLang="en-US" sz="1400" dirty="0">
                <a:latin typeface="Book Antiqua" pitchFamily="18" charset="0"/>
              </a:rPr>
            </a:br>
            <a:r>
              <a:rPr lang="en-GB" altLang="en-US" sz="1400" dirty="0">
                <a:latin typeface="Book Antiqua" pitchFamily="18" charset="0"/>
              </a:rPr>
              <a:t>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musculocutaneus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flexor of the forearm</a:t>
            </a:r>
            <a:endParaRPr lang="en-GB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GB" altLang="en-US" sz="1800" u="sng" dirty="0">
                <a:latin typeface="Book Antiqua" pitchFamily="18" charset="0"/>
              </a:rPr>
              <a:t>Deep layer</a:t>
            </a:r>
            <a:endParaRPr lang="en-US" altLang="en-US" sz="1800" u="sng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- m. </a:t>
            </a:r>
            <a:r>
              <a:rPr lang="en-US" altLang="en-US" sz="1800" dirty="0" err="1">
                <a:latin typeface="Book Antiqua" pitchFamily="18" charset="0"/>
              </a:rPr>
              <a:t>coracobrachialis</a:t>
            </a:r>
            <a:endParaRPr lang="en-US" altLang="en-US" sz="14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400" dirty="0">
                <a:latin typeface="Book Antiqua" pitchFamily="18" charset="0"/>
              </a:rPr>
              <a:t>	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musculocutaneus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GB" sz="1400" dirty="0">
                <a:latin typeface="Book Antiqua" panose="02040602050305030304" pitchFamily="18" charset="0"/>
              </a:rPr>
              <a:t>Flexion of the arm at the shoulder, </a:t>
            </a:r>
            <a:br>
              <a:rPr lang="en-GB" sz="1400" dirty="0">
                <a:latin typeface="Book Antiqua" panose="02040602050305030304" pitchFamily="18" charset="0"/>
              </a:rPr>
            </a:br>
            <a:r>
              <a:rPr lang="en-GB" sz="1400" dirty="0">
                <a:latin typeface="Book Antiqua" panose="02040602050305030304" pitchFamily="18" charset="0"/>
              </a:rPr>
              <a:t>               and weak adduction</a:t>
            </a:r>
            <a:endParaRPr lang="en-US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- m. brachialis</a:t>
            </a:r>
            <a:endParaRPr lang="en-US" altLang="en-US" sz="14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400" dirty="0">
                <a:latin typeface="Book Antiqua" pitchFamily="18" charset="0"/>
              </a:rPr>
              <a:t>	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musculocutaneus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flexor of the forearm</a:t>
            </a:r>
            <a:endParaRPr lang="en-GB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en-US" sz="1800" b="1" dirty="0">
                <a:latin typeface="Book Antiqua" pitchFamily="18" charset="0"/>
              </a:rPr>
              <a:t>Posterior group</a:t>
            </a:r>
            <a:r>
              <a:rPr lang="en-US" altLang="en-US" sz="1800" b="1" dirty="0">
                <a:latin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1800" dirty="0">
                <a:latin typeface="Book Antiqua" pitchFamily="18" charset="0"/>
              </a:rPr>
              <a:t>	- m. triceps </a:t>
            </a:r>
            <a:r>
              <a:rPr lang="en-US" altLang="en-US" sz="1800" dirty="0" err="1">
                <a:latin typeface="Book Antiqua" pitchFamily="18" charset="0"/>
              </a:rPr>
              <a:t>brachi</a:t>
            </a:r>
            <a:br>
              <a:rPr lang="en-US" altLang="en-US" sz="1400" dirty="0">
                <a:latin typeface="Book Antiqua" pitchFamily="18" charset="0"/>
              </a:rPr>
            </a:br>
            <a:r>
              <a:rPr lang="en-US" altLang="en-US" sz="1400" dirty="0">
                <a:latin typeface="Book Antiqua" pitchFamily="18" charset="0"/>
              </a:rPr>
              <a:t>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radialis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*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 extensor of the forearm, extensor and adductor of the upper arm</a:t>
            </a:r>
          </a:p>
        </p:txBody>
      </p:sp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0" y="2228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0" y="462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023 mimicni m"/>
          <p:cNvPicPr>
            <a:picLocks noChangeAspect="1" noChangeArrowheads="1"/>
          </p:cNvPicPr>
          <p:nvPr/>
        </p:nvPicPr>
        <p:blipFill>
          <a:blip r:embed="rId3" cstate="print"/>
          <a:srcRect r="3389"/>
          <a:stretch>
            <a:fillRect/>
          </a:stretch>
        </p:blipFill>
        <p:spPr bwMode="auto">
          <a:xfrm>
            <a:off x="4953000" y="2035175"/>
            <a:ext cx="3833813" cy="47847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3813"/>
            <a:ext cx="8085138" cy="715963"/>
          </a:xfrm>
        </p:spPr>
        <p:txBody>
          <a:bodyPr/>
          <a:lstStyle/>
          <a:p>
            <a:r>
              <a:rPr lang="en-US" altLang="en-US" sz="2800" b="1" dirty="0">
                <a:solidFill>
                  <a:srgbClr val="0066FF"/>
                </a:solidFill>
                <a:latin typeface="Book Antiqua" pitchFamily="18" charset="0"/>
              </a:rPr>
              <a:t>1. MASCLES OF THE HEAD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836613"/>
            <a:ext cx="9109075" cy="6021387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CS" altLang="en-US" sz="2400" b="1" i="1" dirty="0">
                <a:solidFill>
                  <a:srgbClr val="0066FF"/>
                </a:solidFill>
                <a:latin typeface="Book Antiqua" pitchFamily="18" charset="0"/>
              </a:rPr>
              <a:t>А* </a:t>
            </a:r>
            <a:r>
              <a:rPr lang="en-GB" altLang="en-US" sz="2400" b="1" i="1" dirty="0">
                <a:solidFill>
                  <a:srgbClr val="0066FF"/>
                </a:solidFill>
                <a:latin typeface="Book Antiqua" pitchFamily="18" charset="0"/>
              </a:rPr>
              <a:t>The muscles of facial expression–subcutaneous muscles of face</a:t>
            </a:r>
            <a:br>
              <a:rPr lang="sr-Cyrl-CS" altLang="en-US" sz="2800" b="1" i="1" dirty="0">
                <a:solidFill>
                  <a:srgbClr val="99CCFF"/>
                </a:solidFill>
                <a:latin typeface="Book Antiqua" pitchFamily="18" charset="0"/>
              </a:rPr>
            </a:br>
            <a:r>
              <a:rPr lang="en-US" altLang="en-US" sz="1600" b="1" dirty="0">
                <a:latin typeface="Book Antiqua" pitchFamily="18" charset="0"/>
              </a:rPr>
              <a:t>- </a:t>
            </a:r>
            <a:r>
              <a:rPr lang="en-GB" sz="1600" dirty="0">
                <a:latin typeface="Book Antiqua" panose="02040602050305030304" pitchFamily="18" charset="0"/>
              </a:rPr>
              <a:t>are located in the</a:t>
            </a:r>
            <a:r>
              <a:rPr lang="en-GB" sz="1600" b="1" dirty="0">
                <a:latin typeface="Book Antiqua" panose="02040602050305030304" pitchFamily="18" charset="0"/>
              </a:rPr>
              <a:t> subcutaneous tissue</a:t>
            </a:r>
            <a:r>
              <a:rPr lang="en-GB" sz="1600" dirty="0">
                <a:latin typeface="Book Antiqua" panose="02040602050305030304" pitchFamily="18" charset="0"/>
              </a:rPr>
              <a:t>, originating from bone or fascia, and inserting onto</a:t>
            </a:r>
            <a:br>
              <a:rPr lang="en-GB" sz="1600" dirty="0">
                <a:latin typeface="Book Antiqua" panose="02040602050305030304" pitchFamily="18" charset="0"/>
              </a:rPr>
            </a:br>
            <a:r>
              <a:rPr lang="en-GB" sz="1600" dirty="0">
                <a:latin typeface="Book Antiqua" panose="02040602050305030304" pitchFamily="18" charset="0"/>
              </a:rPr>
              <a:t>  the skin. By contracting, the muscles pull on the skin and exert their effects. They are the</a:t>
            </a:r>
            <a:br>
              <a:rPr lang="en-GB" sz="1600" dirty="0">
                <a:latin typeface="Book Antiqua" panose="02040602050305030304" pitchFamily="18" charset="0"/>
              </a:rPr>
            </a:br>
            <a:r>
              <a:rPr lang="en-GB" sz="1600" dirty="0">
                <a:latin typeface="Book Antiqua" panose="02040602050305030304" pitchFamily="18" charset="0"/>
              </a:rPr>
              <a:t>  only group of muscles that insert into skin</a:t>
            </a:r>
            <a:r>
              <a:rPr lang="en-GB" sz="1600" dirty="0"/>
              <a:t>.</a:t>
            </a:r>
            <a:br>
              <a:rPr lang="en-US" altLang="en-US" sz="1600" b="1" dirty="0">
                <a:latin typeface="Book Antiqua" pitchFamily="18" charset="0"/>
              </a:rPr>
            </a:br>
            <a:r>
              <a:rPr lang="en-US" altLang="en-US" sz="1600" b="1" dirty="0">
                <a:latin typeface="Book Antiqua" pitchFamily="18" charset="0"/>
              </a:rPr>
              <a:t>- innervated by the 7</a:t>
            </a:r>
            <a:r>
              <a:rPr lang="en-US" altLang="en-US" sz="1600" b="1" baseline="30000" dirty="0">
                <a:latin typeface="Book Antiqua" pitchFamily="18" charset="0"/>
              </a:rPr>
              <a:t>th</a:t>
            </a:r>
            <a:r>
              <a:rPr lang="en-US" altLang="en-US" sz="1600" b="1" dirty="0">
                <a:latin typeface="Book Antiqua" pitchFamily="18" charset="0"/>
              </a:rPr>
              <a:t> cranial nerve – facial nerve (</a:t>
            </a:r>
            <a:r>
              <a:rPr lang="en-GB" altLang="en-US" sz="1600" b="1" dirty="0">
                <a:latin typeface="Book Antiqua" pitchFamily="18" charset="0"/>
              </a:rPr>
              <a:t>n. </a:t>
            </a:r>
            <a:r>
              <a:rPr lang="en-GB" altLang="en-US" sz="1600" b="1" dirty="0" err="1">
                <a:latin typeface="Book Antiqua" pitchFamily="18" charset="0"/>
              </a:rPr>
              <a:t>facialis</a:t>
            </a:r>
            <a:r>
              <a:rPr lang="en-GB" altLang="en-US" sz="1600" b="1" dirty="0">
                <a:latin typeface="Book Antiqua" pitchFamily="18" charset="0"/>
              </a:rPr>
              <a:t>)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GB" altLang="en-US" sz="1800" b="1" dirty="0"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GB" altLang="en-US" sz="1600" b="1" dirty="0">
                <a:solidFill>
                  <a:srgbClr val="CC6600"/>
                </a:solidFill>
                <a:latin typeface="Book Antiqua" pitchFamily="18" charset="0"/>
              </a:rPr>
              <a:t>1) Muscles of the cranium and neck (</a:t>
            </a:r>
            <a:r>
              <a:rPr lang="en-GB" altLang="en-US" sz="1600" b="1" dirty="0" err="1">
                <a:solidFill>
                  <a:srgbClr val="CC6600"/>
                </a:solidFill>
                <a:latin typeface="Book Antiqua" pitchFamily="18" charset="0"/>
              </a:rPr>
              <a:t>epicranial</a:t>
            </a:r>
            <a:r>
              <a:rPr lang="en-GB" altLang="en-US" sz="1600" b="1" dirty="0">
                <a:solidFill>
                  <a:srgbClr val="CC6600"/>
                </a:solidFill>
                <a:latin typeface="Book Antiqua" pitchFamily="18" charset="0"/>
              </a:rPr>
              <a:t> group)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GB" altLang="en-US" sz="1600" b="1" dirty="0">
                <a:solidFill>
                  <a:srgbClr val="CC6600"/>
                </a:solidFill>
                <a:latin typeface="Book Antiqua" pitchFamily="18" charset="0"/>
              </a:rPr>
              <a:t>2) Muscles of external ear (auricular group)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GB" altLang="en-US" sz="1600" b="1" dirty="0">
                <a:solidFill>
                  <a:srgbClr val="CC6600"/>
                </a:solidFill>
                <a:latin typeface="Book Antiqua" pitchFamily="18" charset="0"/>
              </a:rPr>
              <a:t>3) Muscles of the eye lid and eyebrows (orbital group)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GB" altLang="en-US" sz="1600" b="1" dirty="0">
                <a:solidFill>
                  <a:srgbClr val="CC6600"/>
                </a:solidFill>
                <a:latin typeface="Book Antiqua" pitchFamily="18" charset="0"/>
              </a:rPr>
              <a:t>4) Muscles of the nose (nasal group)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GB" altLang="en-US" sz="1600" b="1" dirty="0">
                <a:solidFill>
                  <a:srgbClr val="CC6600"/>
                </a:solidFill>
                <a:latin typeface="Book Antiqua" pitchFamily="18" charset="0"/>
              </a:rPr>
              <a:t>5) Muscles of the mouth and cheek (</a:t>
            </a:r>
            <a:r>
              <a:rPr lang="en-GB" altLang="en-US" sz="1600" b="1" dirty="0" err="1">
                <a:solidFill>
                  <a:srgbClr val="CC6600"/>
                </a:solidFill>
                <a:latin typeface="Book Antiqua" pitchFamily="18" charset="0"/>
              </a:rPr>
              <a:t>buccolabial</a:t>
            </a:r>
            <a:r>
              <a:rPr lang="en-GB" altLang="en-US" sz="1600" b="1" dirty="0">
                <a:solidFill>
                  <a:srgbClr val="CC6600"/>
                </a:solidFill>
                <a:latin typeface="Book Antiqua" pitchFamily="18" charset="0"/>
              </a:rPr>
              <a:t> group)</a:t>
            </a:r>
            <a:br>
              <a:rPr lang="en-GB" altLang="en-US" sz="1600" b="1" dirty="0">
                <a:solidFill>
                  <a:srgbClr val="CC6600"/>
                </a:solidFill>
                <a:latin typeface="Book Antiqua" pitchFamily="18" charset="0"/>
              </a:rPr>
            </a:br>
            <a:endParaRPr lang="en-GB" altLang="en-US" sz="1600" b="1" dirty="0">
              <a:solidFill>
                <a:srgbClr val="CC6600"/>
              </a:solidFill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sr-Latn-CS" altLang="en-US" sz="1600" b="1" dirty="0">
              <a:latin typeface="Book Antiqua" pitchFamily="18" charset="0"/>
            </a:endParaRPr>
          </a:p>
        </p:txBody>
      </p:sp>
      <p:pic>
        <p:nvPicPr>
          <p:cNvPr id="4101" name="Picture 2" descr="024 mimicni 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3562350"/>
            <a:ext cx="3563937" cy="3238500"/>
          </a:xfrm>
          <a:prstGeom prst="rect">
            <a:avLst/>
          </a:prstGeom>
          <a:noFill/>
          <a:ln w="38100">
            <a:noFill/>
            <a:bevel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/>
          <p:cNvPicPr>
            <a:picLocks noChangeAspect="1" noChangeArrowheads="1"/>
          </p:cNvPicPr>
          <p:nvPr/>
        </p:nvPicPr>
        <p:blipFill>
          <a:blip r:embed="rId2" cstate="print"/>
          <a:srcRect l="7994" r="42372" b="38583"/>
          <a:stretch>
            <a:fillRect/>
          </a:stretch>
        </p:blipFill>
        <p:spPr bwMode="auto">
          <a:xfrm>
            <a:off x="111125" y="141288"/>
            <a:ext cx="4352925" cy="404336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3" cstate="print"/>
          <a:srcRect l="8896" r="38164" b="37549"/>
          <a:stretch>
            <a:fillRect/>
          </a:stretch>
        </p:blipFill>
        <p:spPr bwMode="auto">
          <a:xfrm>
            <a:off x="4429125" y="2636838"/>
            <a:ext cx="4638675" cy="411162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561975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0000"/>
                </a:solidFill>
                <a:latin typeface="Book Antiqua" pitchFamily="18" charset="0"/>
              </a:rPr>
              <a:t>MUSCLES OF THE FOREARM</a:t>
            </a:r>
            <a:endParaRPr lang="en-US" sz="24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9538" y="1770063"/>
            <a:ext cx="4643437" cy="489743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altLang="en-US" sz="1800" b="1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b="1" dirty="0">
                <a:latin typeface="Book Antiqua" pitchFamily="18" charset="0"/>
              </a:rPr>
              <a:t>	</a:t>
            </a:r>
            <a:r>
              <a:rPr lang="en-GB" altLang="en-US" sz="1800" b="1" u="sng" dirty="0">
                <a:latin typeface="Book Antiqua" pitchFamily="18" charset="0"/>
              </a:rPr>
              <a:t>Superficial layer</a:t>
            </a:r>
            <a:endParaRPr lang="sr-Cyrl-CS" altLang="en-US" sz="1800" b="1" u="sng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u="sng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</a:t>
            </a:r>
            <a:r>
              <a:rPr lang="en-US" altLang="en-US" sz="1800" b="1" dirty="0">
                <a:latin typeface="Book Antiqua" pitchFamily="18" charset="0"/>
              </a:rPr>
              <a:t>m. pronator </a:t>
            </a:r>
            <a:r>
              <a:rPr lang="en-US" altLang="en-US" sz="1800" b="1" dirty="0" err="1">
                <a:latin typeface="Book Antiqua" pitchFamily="18" charset="0"/>
              </a:rPr>
              <a:t>teres</a:t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GB" altLang="en-US" sz="1200" dirty="0">
                <a:latin typeface="Book Antiqua" pitchFamily="18" charset="0"/>
              </a:rPr>
              <a:t>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medianus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pronator and flexor of the forearm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400" dirty="0">
                <a:latin typeface="Book Antiqua" pitchFamily="18" charset="0"/>
              </a:rPr>
              <a:t>	</a:t>
            </a:r>
            <a:r>
              <a:rPr lang="en-US" altLang="en-US" sz="1800" dirty="0">
                <a:latin typeface="Book Antiqua" pitchFamily="18" charset="0"/>
              </a:rPr>
              <a:t>-</a:t>
            </a:r>
            <a:r>
              <a:rPr lang="en-US" altLang="en-US" sz="1800" b="1" dirty="0">
                <a:latin typeface="Book Antiqua" pitchFamily="18" charset="0"/>
              </a:rPr>
              <a:t> m. flexor carpi </a:t>
            </a:r>
            <a:r>
              <a:rPr lang="en-US" altLang="en-US" sz="1800" b="1" dirty="0" err="1">
                <a:latin typeface="Book Antiqua" pitchFamily="18" charset="0"/>
              </a:rPr>
              <a:t>radialis</a:t>
            </a:r>
            <a:endParaRPr lang="en-US" altLang="en-US" sz="1800" b="1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200" dirty="0">
                <a:latin typeface="Book Antiqua" pitchFamily="18" charset="0"/>
              </a:rPr>
              <a:t>	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medianus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flexor of the hand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400" dirty="0">
                <a:latin typeface="Book Antiqua" pitchFamily="18" charset="0"/>
              </a:rPr>
              <a:t>	</a:t>
            </a:r>
            <a:r>
              <a:rPr lang="en-US" altLang="en-US" sz="1800" b="1" dirty="0">
                <a:latin typeface="Book Antiqua" pitchFamily="18" charset="0"/>
              </a:rPr>
              <a:t>- m. </a:t>
            </a:r>
            <a:r>
              <a:rPr lang="en-US" altLang="en-US" sz="1800" b="1" dirty="0" err="1">
                <a:latin typeface="Book Antiqua" pitchFamily="18" charset="0"/>
              </a:rPr>
              <a:t>palmaris</a:t>
            </a:r>
            <a:r>
              <a:rPr lang="en-US" altLang="en-US" sz="1800" b="1" dirty="0">
                <a:latin typeface="Book Antiqua" pitchFamily="18" charset="0"/>
              </a:rPr>
              <a:t> </a:t>
            </a:r>
            <a:r>
              <a:rPr lang="en-US" altLang="en-US" sz="1800" b="1" dirty="0" err="1">
                <a:latin typeface="Book Antiqua" pitchFamily="18" charset="0"/>
              </a:rPr>
              <a:t>longus</a:t>
            </a:r>
            <a:endParaRPr lang="en-US" altLang="en-US" sz="1800" b="1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200" dirty="0">
                <a:latin typeface="Book Antiqua" pitchFamily="18" charset="0"/>
              </a:rPr>
              <a:t>	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medianus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flexor of the hand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400" dirty="0">
                <a:latin typeface="Book Antiqua" pitchFamily="18" charset="0"/>
              </a:rPr>
              <a:t>	</a:t>
            </a:r>
            <a:r>
              <a:rPr lang="en-US" altLang="en-US" sz="1800" b="1" dirty="0">
                <a:latin typeface="Book Antiqua" pitchFamily="18" charset="0"/>
              </a:rPr>
              <a:t>- m. flexor carpi </a:t>
            </a:r>
            <a:r>
              <a:rPr lang="en-US" altLang="en-US" sz="1800" b="1" dirty="0" err="1">
                <a:latin typeface="Book Antiqua" pitchFamily="18" charset="0"/>
              </a:rPr>
              <a:t>ulnaris</a:t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GB" altLang="en-US" sz="1000" dirty="0">
                <a:solidFill>
                  <a:schemeClr val="tx2"/>
                </a:solidFill>
                <a:latin typeface="Book Antiqua" pitchFamily="18" charset="0"/>
              </a:rPr>
              <a:t>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ulanris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flexor of the hand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400" dirty="0">
                <a:latin typeface="Book Antiqua" pitchFamily="18" charset="0"/>
              </a:rPr>
              <a:t>	</a:t>
            </a:r>
            <a:endParaRPr lang="en-US" sz="1400" dirty="0">
              <a:latin typeface="Book Antiqua" pitchFamily="18" charset="0"/>
            </a:endParaRP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87900" y="2062163"/>
            <a:ext cx="4254500" cy="41052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en-US" sz="1800" b="1" u="sng" dirty="0">
                <a:latin typeface="Book Antiqua" pitchFamily="18" charset="0"/>
              </a:rPr>
              <a:t>2</a:t>
            </a:r>
            <a:r>
              <a:rPr lang="en-GB" altLang="en-US" sz="1800" b="1" u="sng" baseline="30000" dirty="0">
                <a:latin typeface="Book Antiqua" pitchFamily="18" charset="0"/>
              </a:rPr>
              <a:t>nd</a:t>
            </a:r>
            <a:r>
              <a:rPr lang="en-GB" altLang="en-US" sz="1800" b="1" u="sng" dirty="0">
                <a:latin typeface="Book Antiqua" pitchFamily="18" charset="0"/>
              </a:rPr>
              <a:t> layer</a:t>
            </a:r>
            <a:endParaRPr lang="en-US" altLang="en-US" sz="1800" b="1" u="sng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b="1" dirty="0">
                <a:latin typeface="Book Antiqua" pitchFamily="18" charset="0"/>
              </a:rPr>
              <a:t>	- m. flexor </a:t>
            </a:r>
            <a:r>
              <a:rPr lang="en-US" altLang="en-US" sz="1800" b="1" dirty="0" err="1">
                <a:latin typeface="Book Antiqua" pitchFamily="18" charset="0"/>
              </a:rPr>
              <a:t>digitorum</a:t>
            </a:r>
            <a:r>
              <a:rPr lang="en-US" altLang="en-US" sz="1800" b="1" dirty="0">
                <a:latin typeface="Book Antiqua" pitchFamily="18" charset="0"/>
              </a:rPr>
              <a:t> </a:t>
            </a:r>
            <a:r>
              <a:rPr lang="en-US" altLang="en-US" sz="1800" b="1" dirty="0" err="1">
                <a:latin typeface="Book Antiqua" pitchFamily="18" charset="0"/>
              </a:rPr>
              <a:t>superficialis</a:t>
            </a:r>
            <a:br>
              <a:rPr lang="en-US" altLang="en-US" sz="1400" dirty="0">
                <a:latin typeface="Book Antiqua" pitchFamily="18" charset="0"/>
              </a:rPr>
            </a:br>
            <a:r>
              <a:rPr lang="en-US" altLang="en-US" sz="1400" dirty="0">
                <a:latin typeface="Book Antiqua" pitchFamily="18" charset="0"/>
              </a:rPr>
              <a:t>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medianus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flexor of the fingers and the hand</a:t>
            </a:r>
          </a:p>
          <a:p>
            <a:pPr>
              <a:lnSpc>
                <a:spcPct val="80000"/>
              </a:lnSpc>
              <a:buFontTx/>
              <a:buNone/>
            </a:pPr>
            <a:endParaRPr lang="sr-Cyrl-CS" altLang="en-US" sz="1800" u="sng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GB" altLang="en-US" sz="1800" b="1" u="sng" dirty="0">
                <a:latin typeface="Book Antiqua" pitchFamily="18" charset="0"/>
              </a:rPr>
              <a:t>3</a:t>
            </a:r>
            <a:r>
              <a:rPr lang="en-GB" altLang="en-US" sz="1800" b="1" u="sng" baseline="30000" dirty="0">
                <a:latin typeface="Book Antiqua" pitchFamily="18" charset="0"/>
              </a:rPr>
              <a:t>rd</a:t>
            </a:r>
            <a:r>
              <a:rPr lang="en-GB" altLang="en-US" sz="1800" b="1" u="sng" dirty="0">
                <a:latin typeface="Book Antiqua" pitchFamily="18" charset="0"/>
              </a:rPr>
              <a:t> layer</a:t>
            </a:r>
            <a:endParaRPr lang="en-US" altLang="en-US" sz="1800" b="1" u="sng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b="1" dirty="0">
                <a:latin typeface="Book Antiqua" pitchFamily="18" charset="0"/>
              </a:rPr>
              <a:t>	- m. flexor </a:t>
            </a:r>
            <a:r>
              <a:rPr lang="en-US" altLang="en-US" sz="1800" b="1" dirty="0" err="1">
                <a:latin typeface="Book Antiqua" pitchFamily="18" charset="0"/>
              </a:rPr>
              <a:t>digitorum</a:t>
            </a:r>
            <a:r>
              <a:rPr lang="en-US" altLang="en-US" sz="1800" b="1" dirty="0">
                <a:latin typeface="Book Antiqua" pitchFamily="18" charset="0"/>
              </a:rPr>
              <a:t> </a:t>
            </a:r>
            <a:r>
              <a:rPr lang="en-US" altLang="en-US" sz="1800" b="1" dirty="0" err="1">
                <a:latin typeface="Book Antiqua" pitchFamily="18" charset="0"/>
              </a:rPr>
              <a:t>profundus</a:t>
            </a:r>
            <a:br>
              <a:rPr lang="en-US" altLang="en-US" sz="1800" b="1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medianus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 и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ulanris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flexor of the fingers and the hand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US" altLang="en-US" sz="1800" b="1" dirty="0">
                <a:latin typeface="Book Antiqua" pitchFamily="18" charset="0"/>
              </a:rPr>
              <a:t>- m. flexor </a:t>
            </a:r>
            <a:r>
              <a:rPr lang="en-US" altLang="en-US" sz="1800" b="1" dirty="0" err="1">
                <a:latin typeface="Book Antiqua" pitchFamily="18" charset="0"/>
              </a:rPr>
              <a:t>pollicis</a:t>
            </a:r>
            <a:r>
              <a:rPr lang="en-US" altLang="en-US" sz="1800" b="1" dirty="0">
                <a:latin typeface="Book Antiqua" pitchFamily="18" charset="0"/>
              </a:rPr>
              <a:t> </a:t>
            </a:r>
            <a:r>
              <a:rPr lang="en-US" altLang="en-US" sz="1800" b="1" dirty="0" err="1">
                <a:latin typeface="Book Antiqua" pitchFamily="18" charset="0"/>
              </a:rPr>
              <a:t>longus</a:t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 dirty="0" err="1">
                <a:solidFill>
                  <a:schemeClr val="tx2"/>
                </a:solidFill>
                <a:latin typeface="Book Antiqua" pitchFamily="18" charset="0"/>
              </a:rPr>
              <a:t>инервација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medianus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flexor ad adductor of the thumb</a:t>
            </a:r>
          </a:p>
          <a:p>
            <a:pPr>
              <a:lnSpc>
                <a:spcPct val="80000"/>
              </a:lnSpc>
              <a:buFontTx/>
              <a:buNone/>
            </a:pPr>
            <a:endParaRPr lang="en-GB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 b="1" u="sng" dirty="0">
                <a:latin typeface="Book Antiqua" pitchFamily="18" charset="0"/>
              </a:rPr>
              <a:t>Deep layer</a:t>
            </a:r>
            <a:endParaRPr lang="en-US" altLang="en-US" sz="1800" b="1" u="sng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b="1" dirty="0">
                <a:latin typeface="Book Antiqua" pitchFamily="18" charset="0"/>
              </a:rPr>
              <a:t>	- m. pronator </a:t>
            </a:r>
            <a:r>
              <a:rPr lang="en-US" altLang="en-US" sz="1800" b="1" dirty="0" err="1">
                <a:latin typeface="Book Antiqua" pitchFamily="18" charset="0"/>
              </a:rPr>
              <a:t>quadratus</a:t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 dirty="0" err="1">
                <a:solidFill>
                  <a:schemeClr val="tx2"/>
                </a:solidFill>
                <a:latin typeface="Book Antiqua" pitchFamily="18" charset="0"/>
              </a:rPr>
              <a:t>инервација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medianus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pronator of the forearm and the hand</a:t>
            </a:r>
          </a:p>
        </p:txBody>
      </p:sp>
      <p:sp>
        <p:nvSpPr>
          <p:cNvPr id="29701" name="Rectangle 3"/>
          <p:cNvSpPr>
            <a:spLocks noGrp="1" noChangeArrowheads="1"/>
          </p:cNvSpPr>
          <p:nvPr/>
        </p:nvSpPr>
        <p:spPr bwMode="auto">
          <a:xfrm>
            <a:off x="36513" y="836613"/>
            <a:ext cx="90725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GB" altLang="en-US" b="1" dirty="0">
                <a:latin typeface="Book Antiqua" pitchFamily="18" charset="0"/>
              </a:rPr>
              <a:t>Anterior group</a:t>
            </a:r>
            <a:r>
              <a:rPr lang="en-US" altLang="en-US" b="1" dirty="0">
                <a:latin typeface="Book Antiqua" pitchFamily="18" charset="0"/>
              </a:rPr>
              <a:t>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b="1" dirty="0">
                <a:latin typeface="Book Antiqua" pitchFamily="18" charset="0"/>
              </a:rPr>
              <a:t>	</a:t>
            </a:r>
            <a:r>
              <a:rPr lang="en-US" altLang="en-US" sz="1400" dirty="0">
                <a:latin typeface="Book Antiqua" pitchFamily="18" charset="0"/>
              </a:rPr>
              <a:t>- These muscles origin into </a:t>
            </a:r>
            <a:r>
              <a:rPr lang="en-GB" altLang="en-US" sz="1400" dirty="0" err="1">
                <a:latin typeface="Book Antiqua" pitchFamily="18" charset="0"/>
              </a:rPr>
              <a:t>epycondilus</a:t>
            </a:r>
            <a:r>
              <a:rPr lang="en-GB" altLang="en-US" sz="1400" dirty="0">
                <a:latin typeface="Book Antiqua" pitchFamily="18" charset="0"/>
              </a:rPr>
              <a:t> </a:t>
            </a:r>
            <a:r>
              <a:rPr lang="en-GB" altLang="en-US" sz="1400" dirty="0" err="1">
                <a:latin typeface="Book Antiqua" pitchFamily="18" charset="0"/>
              </a:rPr>
              <a:t>medialis</a:t>
            </a:r>
            <a:r>
              <a:rPr lang="en-GB" altLang="en-US" sz="1400" dirty="0">
                <a:latin typeface="Book Antiqua" pitchFamily="18" charset="0"/>
              </a:rPr>
              <a:t> of </a:t>
            </a:r>
            <a:r>
              <a:rPr lang="en-GB" altLang="en-US" sz="1400" dirty="0" err="1">
                <a:latin typeface="Book Antiqua" pitchFamily="18" charset="0"/>
              </a:rPr>
              <a:t>humerus</a:t>
            </a:r>
            <a:r>
              <a:rPr lang="sr-Latn-RS" altLang="en-US" sz="1400" dirty="0">
                <a:latin typeface="Book Antiqua" pitchFamily="18" charset="0"/>
              </a:rPr>
              <a:t> (at distal end of humerus)</a:t>
            </a:r>
            <a:r>
              <a:rPr lang="en-US" altLang="en-US" sz="1400" dirty="0">
                <a:latin typeface="Book Antiqua" pitchFamily="18" charset="0"/>
              </a:rPr>
              <a:t> </a:t>
            </a:r>
            <a:r>
              <a:rPr lang="en-GB" altLang="en-US" sz="1400" dirty="0">
                <a:latin typeface="Book Antiqua" pitchFamily="18" charset="0"/>
              </a:rPr>
              <a:t>or into anterior surface of radius</a:t>
            </a:r>
            <a:r>
              <a:rPr lang="en-US" altLang="en-US" sz="1400" dirty="0">
                <a:latin typeface="Book Antiqua" pitchFamily="18" charset="0"/>
              </a:rPr>
              <a:t> and </a:t>
            </a:r>
            <a:r>
              <a:rPr lang="en-GB" altLang="en-US" sz="1400" dirty="0">
                <a:latin typeface="Book Antiqua" pitchFamily="18" charset="0"/>
              </a:rPr>
              <a:t>ulna, </a:t>
            </a:r>
            <a:r>
              <a:rPr lang="en-US" altLang="en-US" sz="1400" dirty="0">
                <a:latin typeface="Book Antiqua" pitchFamily="18" charset="0"/>
              </a:rPr>
              <a:t>and insert into anterior surface of the forearm or hand bones</a:t>
            </a:r>
            <a:endParaRPr lang="en-US" sz="1400" dirty="0">
              <a:latin typeface="Book Antiqua" pitchFamily="18" charset="0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9671" r="37537" b="37993"/>
          <a:stretch>
            <a:fillRect/>
          </a:stretch>
        </p:blipFill>
        <p:spPr bwMode="auto">
          <a:xfrm>
            <a:off x="38100" y="0"/>
            <a:ext cx="4629150" cy="4081463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3" cstate="print"/>
          <a:srcRect l="9486" r="42039" b="37746"/>
          <a:stretch>
            <a:fillRect/>
          </a:stretch>
        </p:blipFill>
        <p:spPr bwMode="auto">
          <a:xfrm>
            <a:off x="4787900" y="2206625"/>
            <a:ext cx="4251325" cy="409575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cxnSp>
        <p:nvCxnSpPr>
          <p:cNvPr id="3" name="Straight Connector 2"/>
          <p:cNvCxnSpPr/>
          <p:nvPr/>
        </p:nvCxnSpPr>
        <p:spPr bwMode="auto">
          <a:xfrm>
            <a:off x="2915816" y="1844824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3068216" y="1997224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2843808" y="2348880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>
            <a:off x="2771800" y="2564904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7455049" y="4149080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2" cstate="print"/>
          <a:srcRect l="9486" r="40970" b="37352"/>
          <a:stretch>
            <a:fillRect/>
          </a:stretch>
        </p:blipFill>
        <p:spPr bwMode="auto">
          <a:xfrm>
            <a:off x="182563" y="12700"/>
            <a:ext cx="4344987" cy="412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3" cstate="print"/>
          <a:srcRect l="9190" r="41891" b="39813"/>
          <a:stretch>
            <a:fillRect/>
          </a:stretch>
        </p:blipFill>
        <p:spPr bwMode="auto">
          <a:xfrm>
            <a:off x="4860925" y="2852738"/>
            <a:ext cx="4286250" cy="396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 bwMode="auto">
          <a:xfrm>
            <a:off x="2771800" y="1988840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>
            <a:off x="611560" y="2420888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>
            <a:off x="5292080" y="5805264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561975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0000"/>
                </a:solidFill>
                <a:latin typeface="Book Antiqua" pitchFamily="18" charset="0"/>
              </a:rPr>
              <a:t>MUSCLES OF THE FOREARM</a:t>
            </a:r>
            <a:endParaRPr lang="en-US" sz="24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32771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00563" y="1490662"/>
            <a:ext cx="4610100" cy="53673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sz="1800" b="1" dirty="0">
                <a:latin typeface="Book Antiqua" pitchFamily="18" charset="0"/>
              </a:rPr>
              <a:t>Posterior group</a:t>
            </a:r>
            <a:r>
              <a:rPr lang="en-US" altLang="en-US" sz="1800" b="1" dirty="0">
                <a:latin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1800" b="1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GB" altLang="en-US" sz="1800" u="sng" dirty="0">
                <a:latin typeface="Book Antiqua" pitchFamily="18" charset="0"/>
              </a:rPr>
              <a:t>Superficial layer</a:t>
            </a:r>
            <a:endParaRPr lang="en-US" altLang="en-US" sz="1800" u="sng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extensor </a:t>
            </a:r>
            <a:r>
              <a:rPr lang="en-US" altLang="en-US" sz="1800" dirty="0" err="1">
                <a:latin typeface="Book Antiqua" pitchFamily="18" charset="0"/>
              </a:rPr>
              <a:t>digitorum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extensor </a:t>
            </a:r>
            <a:r>
              <a:rPr lang="en-US" altLang="en-US" sz="1800" dirty="0" err="1">
                <a:latin typeface="Book Antiqua" pitchFamily="18" charset="0"/>
              </a:rPr>
              <a:t>digiti</a:t>
            </a: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dirty="0" err="1">
                <a:latin typeface="Book Antiqua" pitchFamily="18" charset="0"/>
              </a:rPr>
              <a:t>minimi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extensor carpi </a:t>
            </a:r>
            <a:r>
              <a:rPr lang="en-US" altLang="en-US" sz="1800" dirty="0" err="1">
                <a:latin typeface="Book Antiqua" pitchFamily="18" charset="0"/>
              </a:rPr>
              <a:t>ulnaris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</a:t>
            </a:r>
            <a:r>
              <a:rPr lang="en-US" altLang="en-US" sz="1800" dirty="0" err="1">
                <a:latin typeface="Book Antiqua" pitchFamily="18" charset="0"/>
              </a:rPr>
              <a:t>anconeus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GB" altLang="en-US" sz="1800" u="sng" dirty="0">
                <a:latin typeface="Book Antiqua" pitchFamily="18" charset="0"/>
              </a:rPr>
              <a:t>Deep layer</a:t>
            </a:r>
            <a:endParaRPr lang="en-US" altLang="en-US" sz="1800" u="sng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abductor </a:t>
            </a:r>
            <a:r>
              <a:rPr lang="en-US" altLang="en-US" sz="1800" dirty="0" err="1">
                <a:latin typeface="Book Antiqua" pitchFamily="18" charset="0"/>
              </a:rPr>
              <a:t>pollicis</a:t>
            </a: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dirty="0" err="1">
                <a:latin typeface="Book Antiqua" pitchFamily="18" charset="0"/>
              </a:rPr>
              <a:t>longus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extensor </a:t>
            </a:r>
            <a:r>
              <a:rPr lang="en-US" altLang="en-US" sz="1800" dirty="0" err="1">
                <a:latin typeface="Book Antiqua" pitchFamily="18" charset="0"/>
              </a:rPr>
              <a:t>pollicis</a:t>
            </a: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dirty="0" err="1">
                <a:latin typeface="Book Antiqua" pitchFamily="18" charset="0"/>
              </a:rPr>
              <a:t>brevis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extensor </a:t>
            </a:r>
            <a:r>
              <a:rPr lang="en-US" altLang="en-US" sz="1800" dirty="0" err="1">
                <a:latin typeface="Book Antiqua" pitchFamily="18" charset="0"/>
              </a:rPr>
              <a:t>pollicis</a:t>
            </a: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dirty="0" err="1">
                <a:latin typeface="Book Antiqua" pitchFamily="18" charset="0"/>
              </a:rPr>
              <a:t>longus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extensor </a:t>
            </a:r>
            <a:r>
              <a:rPr lang="en-US" altLang="en-US" sz="1800" dirty="0" err="1">
                <a:latin typeface="Book Antiqua" pitchFamily="18" charset="0"/>
              </a:rPr>
              <a:t>indicis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400" dirty="0">
                <a:latin typeface="Book Antiqua" pitchFamily="18" charset="0"/>
              </a:rPr>
              <a:t>* innervation of the whole group : </a:t>
            </a:r>
            <a:r>
              <a:rPr lang="en-GB" altLang="en-US" sz="1400" dirty="0">
                <a:latin typeface="Book Antiqua" pitchFamily="18" charset="0"/>
              </a:rPr>
              <a:t>n. </a:t>
            </a:r>
            <a:r>
              <a:rPr lang="en-GB" altLang="en-US" sz="1400" dirty="0" err="1">
                <a:latin typeface="Book Antiqua" pitchFamily="18" charset="0"/>
              </a:rPr>
              <a:t>radialis</a:t>
            </a:r>
            <a:endParaRPr lang="en-GB" altLang="en-US" sz="14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400" dirty="0">
                <a:latin typeface="Book Antiqua" pitchFamily="18" charset="0"/>
              </a:rPr>
              <a:t>* </a:t>
            </a:r>
            <a:r>
              <a:rPr lang="en-US" altLang="en-US" sz="1400" dirty="0">
                <a:latin typeface="Book Antiqua" pitchFamily="18" charset="0"/>
              </a:rPr>
              <a:t>function : extension ad abduction of the fingers and</a:t>
            </a:r>
            <a:br>
              <a:rPr lang="en-US" altLang="en-US" sz="1400" dirty="0">
                <a:latin typeface="Book Antiqua" pitchFamily="18" charset="0"/>
              </a:rPr>
            </a:br>
            <a:r>
              <a:rPr lang="en-US" altLang="en-US" sz="1400" dirty="0">
                <a:latin typeface="Book Antiqua" pitchFamily="18" charset="0"/>
              </a:rPr>
              <a:t>             the hand</a:t>
            </a:r>
            <a:br>
              <a:rPr lang="en-US" altLang="en-US" sz="1400" dirty="0">
                <a:latin typeface="Book Antiqua" pitchFamily="18" charset="0"/>
              </a:rPr>
            </a:br>
            <a:r>
              <a:rPr lang="en-GB" altLang="en-US" sz="1400" dirty="0">
                <a:latin typeface="Book Antiqua" pitchFamily="18" charset="0"/>
              </a:rPr>
              <a:t>m. </a:t>
            </a:r>
            <a:r>
              <a:rPr lang="en-GB" altLang="en-US" sz="1400" dirty="0" err="1">
                <a:latin typeface="Book Antiqua" pitchFamily="18" charset="0"/>
              </a:rPr>
              <a:t>anconeus</a:t>
            </a:r>
            <a:r>
              <a:rPr lang="en-GB" altLang="en-US" sz="1400" dirty="0">
                <a:latin typeface="Book Antiqua" pitchFamily="18" charset="0"/>
              </a:rPr>
              <a:t> </a:t>
            </a:r>
            <a:r>
              <a:rPr lang="en-US" altLang="en-US" sz="1400" dirty="0">
                <a:latin typeface="Book Antiqua" pitchFamily="18" charset="0"/>
              </a:rPr>
              <a:t>is extensor of the forearm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/>
        </p:nvSpPr>
        <p:spPr bwMode="auto">
          <a:xfrm>
            <a:off x="36513" y="1412875"/>
            <a:ext cx="424815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altLang="en-US" b="1" dirty="0">
                <a:latin typeface="Book Antiqua" pitchFamily="18" charset="0"/>
              </a:rPr>
              <a:t>Lateral group</a:t>
            </a:r>
            <a:r>
              <a:rPr lang="en-US" altLang="en-US" b="1" dirty="0">
                <a:latin typeface="Book Antiqua" pitchFamily="18" charset="0"/>
              </a:rPr>
              <a:t>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b="1" dirty="0">
              <a:latin typeface="Book Antiqua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</a:rPr>
              <a:t>	</a:t>
            </a:r>
            <a:r>
              <a:rPr lang="en-US" altLang="en-US" b="1" dirty="0">
                <a:latin typeface="Book Antiqua" pitchFamily="18" charset="0"/>
              </a:rPr>
              <a:t>- m. </a:t>
            </a:r>
            <a:r>
              <a:rPr lang="en-US" altLang="en-US" b="1" dirty="0" err="1">
                <a:latin typeface="Book Antiqua" pitchFamily="18" charset="0"/>
              </a:rPr>
              <a:t>brachioradialis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sz="1400" dirty="0">
                <a:latin typeface="Book Antiqua" pitchFamily="18" charset="0"/>
              </a:rPr>
              <a:t>	</a:t>
            </a:r>
            <a:r>
              <a:rPr lang="en-GB" altLang="en-US" sz="1400" dirty="0">
                <a:latin typeface="Book Antiqua" pitchFamily="18" charset="0"/>
              </a:rPr>
              <a:t>* </a:t>
            </a:r>
            <a:r>
              <a:rPr lang="en-US" altLang="en-US" sz="1400" dirty="0">
                <a:latin typeface="Book Antiqua" pitchFamily="18" charset="0"/>
              </a:rPr>
              <a:t>function: flexor of the forearm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b="1" dirty="0">
                <a:latin typeface="Book Antiqua" pitchFamily="18" charset="0"/>
              </a:rPr>
              <a:t>	- m. extensor carpi </a:t>
            </a:r>
            <a:r>
              <a:rPr lang="en-US" altLang="en-US" b="1" dirty="0" err="1">
                <a:latin typeface="Book Antiqua" pitchFamily="18" charset="0"/>
              </a:rPr>
              <a:t>radialis</a:t>
            </a:r>
            <a:r>
              <a:rPr lang="en-US" altLang="en-US" b="1" dirty="0">
                <a:latin typeface="Book Antiqua" pitchFamily="18" charset="0"/>
              </a:rPr>
              <a:t> </a:t>
            </a:r>
            <a:r>
              <a:rPr lang="en-US" altLang="en-US" b="1" dirty="0" err="1">
                <a:latin typeface="Book Antiqua" pitchFamily="18" charset="0"/>
              </a:rPr>
              <a:t>longus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sz="1400" dirty="0">
                <a:latin typeface="Book Antiqua" pitchFamily="18" charset="0"/>
              </a:rPr>
              <a:t>	</a:t>
            </a:r>
            <a:r>
              <a:rPr lang="en-GB" altLang="en-US" sz="1400" dirty="0">
                <a:latin typeface="Book Antiqua" pitchFamily="18" charset="0"/>
              </a:rPr>
              <a:t>* </a:t>
            </a:r>
            <a:r>
              <a:rPr lang="en-US" altLang="en-US" sz="1400" dirty="0">
                <a:latin typeface="Book Antiqua" pitchFamily="18" charset="0"/>
              </a:rPr>
              <a:t>function : extensor of the hand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b="1" dirty="0">
                <a:latin typeface="Book Antiqua" pitchFamily="18" charset="0"/>
              </a:rPr>
              <a:t>	- m. extensor carpi </a:t>
            </a:r>
            <a:r>
              <a:rPr lang="en-US" altLang="en-US" b="1" dirty="0" err="1">
                <a:latin typeface="Book Antiqua" pitchFamily="18" charset="0"/>
              </a:rPr>
              <a:t>radialis</a:t>
            </a:r>
            <a:r>
              <a:rPr lang="en-US" altLang="en-US" b="1" dirty="0">
                <a:latin typeface="Book Antiqua" pitchFamily="18" charset="0"/>
              </a:rPr>
              <a:t> </a:t>
            </a:r>
            <a:r>
              <a:rPr lang="en-US" altLang="en-US" b="1" dirty="0" err="1">
                <a:latin typeface="Book Antiqua" pitchFamily="18" charset="0"/>
              </a:rPr>
              <a:t>brevis</a:t>
            </a:r>
            <a:endParaRPr lang="en-US" altLang="en-US" sz="1400" b="1" dirty="0">
              <a:latin typeface="Book Antiqua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400" b="1" dirty="0">
                <a:latin typeface="Book Antiqua" pitchFamily="18" charset="0"/>
              </a:rPr>
              <a:t>		</a:t>
            </a:r>
            <a:r>
              <a:rPr lang="en-GB" altLang="en-US" sz="1400" dirty="0">
                <a:latin typeface="Book Antiqua" pitchFamily="18" charset="0"/>
              </a:rPr>
              <a:t>* </a:t>
            </a:r>
            <a:r>
              <a:rPr lang="en-US" altLang="en-US" sz="1400" dirty="0">
                <a:latin typeface="Book Antiqua" pitchFamily="18" charset="0"/>
              </a:rPr>
              <a:t>function : extensor of the hand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b="1" dirty="0">
                <a:latin typeface="Book Antiqua" pitchFamily="18" charset="0"/>
              </a:rPr>
              <a:t>	- m. supinator</a:t>
            </a:r>
            <a:endParaRPr lang="en-US" altLang="en-US" sz="1400" b="1" dirty="0">
              <a:latin typeface="Book Antiqua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400" dirty="0">
                <a:latin typeface="Book Antiqua" pitchFamily="18" charset="0"/>
              </a:rPr>
              <a:t>		</a:t>
            </a:r>
            <a:r>
              <a:rPr lang="en-GB" altLang="en-US" sz="1400" dirty="0">
                <a:latin typeface="Book Antiqua" pitchFamily="18" charset="0"/>
              </a:rPr>
              <a:t>* </a:t>
            </a:r>
            <a:r>
              <a:rPr lang="en-US" altLang="en-US" sz="1400" dirty="0">
                <a:latin typeface="Book Antiqua" pitchFamily="18" charset="0"/>
              </a:rPr>
              <a:t>function : supinator of the forearm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sz="1400" dirty="0">
              <a:latin typeface="Book Antiqua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</a:rPr>
              <a:t>	</a:t>
            </a:r>
            <a:r>
              <a:rPr lang="en-US" altLang="en-US" sz="1400" dirty="0">
                <a:latin typeface="Book Antiqua" pitchFamily="18" charset="0"/>
              </a:rPr>
              <a:t>* innervation of the whole group: </a:t>
            </a:r>
            <a:r>
              <a:rPr lang="en-GB" altLang="en-US" sz="1400" dirty="0">
                <a:latin typeface="Book Antiqua" pitchFamily="18" charset="0"/>
              </a:rPr>
              <a:t>n. </a:t>
            </a:r>
            <a:r>
              <a:rPr lang="en-GB" altLang="en-US" sz="1400" dirty="0" err="1">
                <a:latin typeface="Book Antiqua" pitchFamily="18" charset="0"/>
              </a:rPr>
              <a:t>radialis</a:t>
            </a:r>
            <a:br>
              <a:rPr lang="en-GB" altLang="en-US" sz="1400" dirty="0">
                <a:latin typeface="Book Antiqua" pitchFamily="18" charset="0"/>
              </a:rPr>
            </a:br>
            <a:br>
              <a:rPr lang="en-GB" altLang="en-US" sz="1400" dirty="0">
                <a:latin typeface="Book Antiqua" pitchFamily="18" charset="0"/>
              </a:rPr>
            </a:br>
            <a:endParaRPr lang="en-US" sz="1400" dirty="0">
              <a:latin typeface="Book Antiqua" pitchFamily="18" charset="0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2" cstate="print"/>
          <a:srcRect l="8299" r="41891" b="37746"/>
          <a:stretch>
            <a:fillRect/>
          </a:stretch>
        </p:blipFill>
        <p:spPr bwMode="auto">
          <a:xfrm>
            <a:off x="4661533" y="44624"/>
            <a:ext cx="4365625" cy="409575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3" cstate="print"/>
          <a:srcRect l="9190" r="41891" b="39813"/>
          <a:stretch>
            <a:fillRect/>
          </a:stretch>
        </p:blipFill>
        <p:spPr bwMode="auto">
          <a:xfrm>
            <a:off x="2722374" y="3893285"/>
            <a:ext cx="3207023" cy="2964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9671" r="37537" b="37993"/>
          <a:stretch>
            <a:fillRect/>
          </a:stretch>
        </p:blipFill>
        <p:spPr bwMode="auto">
          <a:xfrm>
            <a:off x="38100" y="0"/>
            <a:ext cx="4629150" cy="4081463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cxnSp>
        <p:nvCxnSpPr>
          <p:cNvPr id="6" name="Straight Connector 5"/>
          <p:cNvCxnSpPr/>
          <p:nvPr/>
        </p:nvCxnSpPr>
        <p:spPr bwMode="auto">
          <a:xfrm>
            <a:off x="395536" y="2132856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7236296" y="1124744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7236296" y="1412776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2483768" y="5013176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561975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0000"/>
                </a:solidFill>
                <a:latin typeface="Book Antiqua" pitchFamily="18" charset="0"/>
              </a:rPr>
              <a:t>MUSCLES OF THE FOREARM</a:t>
            </a:r>
            <a:endParaRPr lang="en-US" sz="24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32771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00563" y="1490662"/>
            <a:ext cx="4610100" cy="53673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sz="1800" b="1" dirty="0">
                <a:latin typeface="Book Antiqua" pitchFamily="18" charset="0"/>
              </a:rPr>
              <a:t>Posterior group</a:t>
            </a:r>
            <a:r>
              <a:rPr lang="en-US" altLang="en-US" sz="1800" b="1" dirty="0">
                <a:latin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1800" b="1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GB" altLang="en-US" sz="1800" u="sng" dirty="0">
                <a:latin typeface="Book Antiqua" pitchFamily="18" charset="0"/>
              </a:rPr>
              <a:t>Superficial layer</a:t>
            </a:r>
            <a:endParaRPr lang="en-US" altLang="en-US" sz="1800" u="sng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extensor </a:t>
            </a:r>
            <a:r>
              <a:rPr lang="en-US" altLang="en-US" sz="1800" dirty="0" err="1">
                <a:latin typeface="Book Antiqua" pitchFamily="18" charset="0"/>
              </a:rPr>
              <a:t>digitorum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extensor </a:t>
            </a:r>
            <a:r>
              <a:rPr lang="en-US" altLang="en-US" sz="1800" dirty="0" err="1">
                <a:latin typeface="Book Antiqua" pitchFamily="18" charset="0"/>
              </a:rPr>
              <a:t>digiti</a:t>
            </a: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dirty="0" err="1">
                <a:latin typeface="Book Antiqua" pitchFamily="18" charset="0"/>
              </a:rPr>
              <a:t>minimi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extensor carpi </a:t>
            </a:r>
            <a:r>
              <a:rPr lang="en-US" altLang="en-US" sz="1800" dirty="0" err="1">
                <a:latin typeface="Book Antiqua" pitchFamily="18" charset="0"/>
              </a:rPr>
              <a:t>ulnaris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</a:t>
            </a:r>
            <a:r>
              <a:rPr lang="en-US" altLang="en-US" sz="1800" dirty="0" err="1">
                <a:latin typeface="Book Antiqua" pitchFamily="18" charset="0"/>
              </a:rPr>
              <a:t>anconeus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GB" altLang="en-US" sz="1800" u="sng" dirty="0">
                <a:latin typeface="Book Antiqua" pitchFamily="18" charset="0"/>
              </a:rPr>
              <a:t>Deep layer</a:t>
            </a:r>
            <a:endParaRPr lang="en-US" altLang="en-US" sz="1800" u="sng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abductor </a:t>
            </a:r>
            <a:r>
              <a:rPr lang="en-US" altLang="en-US" sz="1800" dirty="0" err="1">
                <a:latin typeface="Book Antiqua" pitchFamily="18" charset="0"/>
              </a:rPr>
              <a:t>pollicis</a:t>
            </a: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dirty="0" err="1">
                <a:latin typeface="Book Antiqua" pitchFamily="18" charset="0"/>
              </a:rPr>
              <a:t>longus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extensor </a:t>
            </a:r>
            <a:r>
              <a:rPr lang="en-US" altLang="en-US" sz="1800" dirty="0" err="1">
                <a:latin typeface="Book Antiqua" pitchFamily="18" charset="0"/>
              </a:rPr>
              <a:t>pollicis</a:t>
            </a: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dirty="0" err="1">
                <a:latin typeface="Book Antiqua" pitchFamily="18" charset="0"/>
              </a:rPr>
              <a:t>brevis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extensor </a:t>
            </a:r>
            <a:r>
              <a:rPr lang="en-US" altLang="en-US" sz="1800" dirty="0" err="1">
                <a:latin typeface="Book Antiqua" pitchFamily="18" charset="0"/>
              </a:rPr>
              <a:t>pollicis</a:t>
            </a: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dirty="0" err="1">
                <a:latin typeface="Book Antiqua" pitchFamily="18" charset="0"/>
              </a:rPr>
              <a:t>longus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extensor </a:t>
            </a:r>
            <a:r>
              <a:rPr lang="en-US" altLang="en-US" sz="1800" dirty="0" err="1">
                <a:latin typeface="Book Antiqua" pitchFamily="18" charset="0"/>
              </a:rPr>
              <a:t>indicis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400" dirty="0">
                <a:latin typeface="Book Antiqua" pitchFamily="18" charset="0"/>
              </a:rPr>
              <a:t>* innervation of the whole group : </a:t>
            </a:r>
            <a:r>
              <a:rPr lang="en-GB" altLang="en-US" sz="1400" dirty="0">
                <a:latin typeface="Book Antiqua" pitchFamily="18" charset="0"/>
              </a:rPr>
              <a:t>n. </a:t>
            </a:r>
            <a:r>
              <a:rPr lang="en-GB" altLang="en-US" sz="1400" dirty="0" err="1">
                <a:latin typeface="Book Antiqua" pitchFamily="18" charset="0"/>
              </a:rPr>
              <a:t>radialis</a:t>
            </a:r>
            <a:endParaRPr lang="en-GB" altLang="en-US" sz="14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400" dirty="0">
                <a:latin typeface="Book Antiqua" pitchFamily="18" charset="0"/>
              </a:rPr>
              <a:t>* </a:t>
            </a:r>
            <a:r>
              <a:rPr lang="en-US" altLang="en-US" sz="1400" dirty="0">
                <a:latin typeface="Book Antiqua" pitchFamily="18" charset="0"/>
              </a:rPr>
              <a:t>function : extension ad abduction of the fingers and</a:t>
            </a:r>
            <a:br>
              <a:rPr lang="en-US" altLang="en-US" sz="1400" dirty="0">
                <a:latin typeface="Book Antiqua" pitchFamily="18" charset="0"/>
              </a:rPr>
            </a:br>
            <a:r>
              <a:rPr lang="en-US" altLang="en-US" sz="1400" dirty="0">
                <a:latin typeface="Book Antiqua" pitchFamily="18" charset="0"/>
              </a:rPr>
              <a:t>             the hand</a:t>
            </a:r>
            <a:br>
              <a:rPr lang="en-US" altLang="en-US" sz="1400" dirty="0">
                <a:latin typeface="Book Antiqua" pitchFamily="18" charset="0"/>
              </a:rPr>
            </a:br>
            <a:r>
              <a:rPr lang="en-GB" altLang="en-US" sz="1400" dirty="0">
                <a:latin typeface="Book Antiqua" pitchFamily="18" charset="0"/>
              </a:rPr>
              <a:t>m. </a:t>
            </a:r>
            <a:r>
              <a:rPr lang="en-GB" altLang="en-US" sz="1400" dirty="0" err="1">
                <a:latin typeface="Book Antiqua" pitchFamily="18" charset="0"/>
              </a:rPr>
              <a:t>anconeus</a:t>
            </a:r>
            <a:r>
              <a:rPr lang="en-GB" altLang="en-US" sz="1400" dirty="0">
                <a:latin typeface="Book Antiqua" pitchFamily="18" charset="0"/>
              </a:rPr>
              <a:t> </a:t>
            </a:r>
            <a:r>
              <a:rPr lang="en-US" altLang="en-US" sz="1400" dirty="0">
                <a:latin typeface="Book Antiqua" pitchFamily="18" charset="0"/>
              </a:rPr>
              <a:t>is extensor of the forearm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/>
        </p:nvSpPr>
        <p:spPr bwMode="auto">
          <a:xfrm>
            <a:off x="36513" y="1412875"/>
            <a:ext cx="424815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altLang="en-US" b="1" dirty="0">
                <a:latin typeface="Book Antiqua" pitchFamily="18" charset="0"/>
              </a:rPr>
              <a:t>Lateral group</a:t>
            </a:r>
            <a:r>
              <a:rPr lang="en-US" altLang="en-US" b="1" dirty="0">
                <a:latin typeface="Book Antiqua" pitchFamily="18" charset="0"/>
              </a:rPr>
              <a:t>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b="1" dirty="0">
              <a:latin typeface="Book Antiqua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</a:rPr>
              <a:t>	</a:t>
            </a:r>
            <a:r>
              <a:rPr lang="en-US" altLang="en-US" b="1" dirty="0">
                <a:latin typeface="Book Antiqua" pitchFamily="18" charset="0"/>
              </a:rPr>
              <a:t>- m. </a:t>
            </a:r>
            <a:r>
              <a:rPr lang="en-US" altLang="en-US" b="1" dirty="0" err="1">
                <a:latin typeface="Book Antiqua" pitchFamily="18" charset="0"/>
              </a:rPr>
              <a:t>brachioradialis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sz="1400" dirty="0">
                <a:latin typeface="Book Antiqua" pitchFamily="18" charset="0"/>
              </a:rPr>
              <a:t>	</a:t>
            </a:r>
            <a:r>
              <a:rPr lang="en-GB" altLang="en-US" sz="1400" dirty="0">
                <a:latin typeface="Book Antiqua" pitchFamily="18" charset="0"/>
              </a:rPr>
              <a:t>* </a:t>
            </a:r>
            <a:r>
              <a:rPr lang="en-US" altLang="en-US" sz="1400" dirty="0">
                <a:latin typeface="Book Antiqua" pitchFamily="18" charset="0"/>
              </a:rPr>
              <a:t>function: flexor of the forearm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b="1" dirty="0">
                <a:latin typeface="Book Antiqua" pitchFamily="18" charset="0"/>
              </a:rPr>
              <a:t>	- m. extensor carpi </a:t>
            </a:r>
            <a:r>
              <a:rPr lang="en-US" altLang="en-US" b="1" dirty="0" err="1">
                <a:latin typeface="Book Antiqua" pitchFamily="18" charset="0"/>
              </a:rPr>
              <a:t>radialis</a:t>
            </a:r>
            <a:r>
              <a:rPr lang="en-US" altLang="en-US" b="1" dirty="0">
                <a:latin typeface="Book Antiqua" pitchFamily="18" charset="0"/>
              </a:rPr>
              <a:t> </a:t>
            </a:r>
            <a:r>
              <a:rPr lang="en-US" altLang="en-US" b="1" dirty="0" err="1">
                <a:latin typeface="Book Antiqua" pitchFamily="18" charset="0"/>
              </a:rPr>
              <a:t>longus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sz="1400" dirty="0">
                <a:latin typeface="Book Antiqua" pitchFamily="18" charset="0"/>
              </a:rPr>
              <a:t>	</a:t>
            </a:r>
            <a:r>
              <a:rPr lang="en-GB" altLang="en-US" sz="1400" dirty="0">
                <a:latin typeface="Book Antiqua" pitchFamily="18" charset="0"/>
              </a:rPr>
              <a:t>* </a:t>
            </a:r>
            <a:r>
              <a:rPr lang="en-US" altLang="en-US" sz="1400" dirty="0">
                <a:latin typeface="Book Antiqua" pitchFamily="18" charset="0"/>
              </a:rPr>
              <a:t>function : extensor of the hand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b="1" dirty="0">
                <a:latin typeface="Book Antiqua" pitchFamily="18" charset="0"/>
              </a:rPr>
              <a:t>	- m. extensor carpi </a:t>
            </a:r>
            <a:r>
              <a:rPr lang="en-US" altLang="en-US" b="1" dirty="0" err="1">
                <a:latin typeface="Book Antiqua" pitchFamily="18" charset="0"/>
              </a:rPr>
              <a:t>radialis</a:t>
            </a:r>
            <a:r>
              <a:rPr lang="en-US" altLang="en-US" b="1" dirty="0">
                <a:latin typeface="Book Antiqua" pitchFamily="18" charset="0"/>
              </a:rPr>
              <a:t> </a:t>
            </a:r>
            <a:r>
              <a:rPr lang="en-US" altLang="en-US" b="1" dirty="0" err="1">
                <a:latin typeface="Book Antiqua" pitchFamily="18" charset="0"/>
              </a:rPr>
              <a:t>brevis</a:t>
            </a:r>
            <a:endParaRPr lang="en-US" altLang="en-US" sz="1400" b="1" dirty="0">
              <a:latin typeface="Book Antiqua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400" b="1" dirty="0">
                <a:latin typeface="Book Antiqua" pitchFamily="18" charset="0"/>
              </a:rPr>
              <a:t>		</a:t>
            </a:r>
            <a:r>
              <a:rPr lang="en-GB" altLang="en-US" sz="1400" dirty="0">
                <a:latin typeface="Book Antiqua" pitchFamily="18" charset="0"/>
              </a:rPr>
              <a:t>* </a:t>
            </a:r>
            <a:r>
              <a:rPr lang="en-US" altLang="en-US" sz="1400" dirty="0">
                <a:latin typeface="Book Antiqua" pitchFamily="18" charset="0"/>
              </a:rPr>
              <a:t>function : extensor of the hand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b="1" dirty="0">
                <a:latin typeface="Book Antiqua" pitchFamily="18" charset="0"/>
              </a:rPr>
              <a:t>	- m. supinator</a:t>
            </a:r>
            <a:endParaRPr lang="en-US" altLang="en-US" sz="1400" b="1" dirty="0">
              <a:latin typeface="Book Antiqua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400" dirty="0">
                <a:latin typeface="Book Antiqua" pitchFamily="18" charset="0"/>
              </a:rPr>
              <a:t>		</a:t>
            </a:r>
            <a:r>
              <a:rPr lang="en-GB" altLang="en-US" sz="1400" dirty="0">
                <a:latin typeface="Book Antiqua" pitchFamily="18" charset="0"/>
              </a:rPr>
              <a:t>* </a:t>
            </a:r>
            <a:r>
              <a:rPr lang="en-US" altLang="en-US" sz="1400" dirty="0">
                <a:latin typeface="Book Antiqua" pitchFamily="18" charset="0"/>
              </a:rPr>
              <a:t>function : supinator of the forearm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sz="1400" dirty="0">
              <a:latin typeface="Book Antiqua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</a:rPr>
              <a:t>	</a:t>
            </a:r>
            <a:r>
              <a:rPr lang="en-US" altLang="en-US" sz="1400" dirty="0">
                <a:latin typeface="Book Antiqua" pitchFamily="18" charset="0"/>
              </a:rPr>
              <a:t>* innervation of the whole group: </a:t>
            </a:r>
            <a:r>
              <a:rPr lang="en-GB" altLang="en-US" sz="1400" dirty="0">
                <a:latin typeface="Book Antiqua" pitchFamily="18" charset="0"/>
              </a:rPr>
              <a:t>n. </a:t>
            </a:r>
            <a:r>
              <a:rPr lang="en-GB" altLang="en-US" sz="1400" dirty="0" err="1">
                <a:latin typeface="Book Antiqua" pitchFamily="18" charset="0"/>
              </a:rPr>
              <a:t>radialis</a:t>
            </a:r>
            <a:br>
              <a:rPr lang="en-GB" altLang="en-US" sz="1400" dirty="0">
                <a:latin typeface="Book Antiqua" pitchFamily="18" charset="0"/>
              </a:rPr>
            </a:br>
            <a:br>
              <a:rPr lang="en-GB" altLang="en-US" sz="1400" dirty="0">
                <a:latin typeface="Book Antiqua" pitchFamily="18" charset="0"/>
              </a:rPr>
            </a:br>
            <a:endParaRPr lang="en-US" sz="14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492332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Anconeus Origin, Insertion, Action, Innervation - The Wellness Dige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36712"/>
            <a:ext cx="6467872" cy="646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0933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/>
          <p:cNvPicPr>
            <a:picLocks noChangeAspect="1" noChangeArrowheads="1"/>
          </p:cNvPicPr>
          <p:nvPr/>
        </p:nvPicPr>
        <p:blipFill>
          <a:blip r:embed="rId2" cstate="print"/>
          <a:srcRect l="8563" r="37869" b="37549"/>
          <a:stretch>
            <a:fillRect/>
          </a:stretch>
        </p:blipFill>
        <p:spPr bwMode="auto">
          <a:xfrm>
            <a:off x="755650" y="26988"/>
            <a:ext cx="7802563" cy="683101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 dirty="0"/>
              <a:t> </a:t>
            </a:r>
            <a:r>
              <a:rPr lang="en-GB" altLang="en-US" sz="2400" b="1" dirty="0">
                <a:solidFill>
                  <a:srgbClr val="FF0000"/>
                </a:solidFill>
                <a:latin typeface="Book Antiqua" pitchFamily="18" charset="0"/>
              </a:rPr>
              <a:t>MUSCLES OF THE HAND</a:t>
            </a:r>
            <a:endParaRPr lang="en-US" altLang="en-US" sz="2400" b="1" dirty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dirty="0"/>
              <a:t>   </a:t>
            </a:r>
            <a:r>
              <a:rPr lang="en-US" altLang="en-US" sz="2000" dirty="0"/>
              <a:t>- </a:t>
            </a:r>
            <a:r>
              <a:rPr lang="en-GB" altLang="en-US" sz="1800" b="1" dirty="0">
                <a:latin typeface="Book Antiqua" pitchFamily="18" charset="0"/>
              </a:rPr>
              <a:t>Lateral group</a:t>
            </a:r>
            <a:r>
              <a:rPr lang="en-US" altLang="en-US" sz="1800" dirty="0">
                <a:latin typeface="Book Antiqua" pitchFamily="18" charset="0"/>
              </a:rPr>
              <a:t> (</a:t>
            </a:r>
            <a:r>
              <a:rPr lang="en-US" altLang="en-US" sz="1800" dirty="0" err="1">
                <a:latin typeface="Book Antiqua" pitchFamily="18" charset="0"/>
              </a:rPr>
              <a:t>mm.eminentiae</a:t>
            </a: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dirty="0" err="1">
                <a:latin typeface="Book Antiqua" pitchFamily="18" charset="0"/>
              </a:rPr>
              <a:t>thenaris</a:t>
            </a:r>
            <a:r>
              <a:rPr lang="sr-Cyrl-CS" altLang="en-US" sz="1800" dirty="0">
                <a:latin typeface="Book Antiqua" pitchFamily="18" charset="0"/>
              </a:rPr>
              <a:t> </a:t>
            </a:r>
            <a:r>
              <a:rPr lang="en-US" altLang="en-US" sz="1800" dirty="0">
                <a:latin typeface="Book Antiqua" pitchFamily="18" charset="0"/>
              </a:rPr>
              <a:t>–</a:t>
            </a:r>
            <a:r>
              <a:rPr lang="sr-Cyrl-CS" altLang="en-US" sz="1800" dirty="0">
                <a:latin typeface="Book Antiqua" pitchFamily="18" charset="0"/>
              </a:rPr>
              <a:t> </a:t>
            </a:r>
            <a:r>
              <a:rPr lang="en-GB" altLang="en-US" sz="1800" dirty="0">
                <a:latin typeface="Book Antiqua" pitchFamily="18" charset="0"/>
              </a:rPr>
              <a:t>intrinsic muscles of thumb</a:t>
            </a:r>
            <a:r>
              <a:rPr lang="en-US" altLang="en-US" sz="1800" dirty="0">
                <a:latin typeface="Book Antiqua" pitchFamily="18" charset="0"/>
              </a:rPr>
              <a:t>)</a:t>
            </a:r>
          </a:p>
          <a:p>
            <a:pPr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       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1.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M.abductor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pollicis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brevis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(innervation: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n.medianus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)</a:t>
            </a:r>
          </a:p>
          <a:p>
            <a:pPr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      2.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M.flexor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pollicis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brevis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(innervation: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n.medianus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,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n.ulnaris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)</a:t>
            </a:r>
          </a:p>
          <a:p>
            <a:pPr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      3.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M.opponens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pollicis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(innervation: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n.medianus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)</a:t>
            </a:r>
          </a:p>
          <a:p>
            <a:pPr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      4.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M.adductor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pollicis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(innervation: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n.ulnaris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)</a:t>
            </a:r>
            <a:b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</a:br>
            <a:endParaRPr lang="en-US" altLang="en-US" sz="1800" dirty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      - </a:t>
            </a:r>
            <a:r>
              <a:rPr lang="en-GB" altLang="en-US" sz="1800" b="1" dirty="0">
                <a:latin typeface="Book Antiqua" pitchFamily="18" charset="0"/>
              </a:rPr>
              <a:t>Medial group</a:t>
            </a:r>
            <a:r>
              <a:rPr lang="en-US" altLang="en-US" sz="1800" dirty="0">
                <a:latin typeface="Book Antiqua" pitchFamily="18" charset="0"/>
              </a:rPr>
              <a:t> (</a:t>
            </a:r>
            <a:r>
              <a:rPr lang="en-US" altLang="en-US" sz="1800" dirty="0" err="1">
                <a:latin typeface="Book Antiqua" pitchFamily="18" charset="0"/>
              </a:rPr>
              <a:t>mm.eminentiae</a:t>
            </a: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dirty="0" err="1">
                <a:latin typeface="Book Antiqua" pitchFamily="18" charset="0"/>
              </a:rPr>
              <a:t>hypothenaris</a:t>
            </a:r>
            <a:r>
              <a:rPr lang="sr-Cyrl-CS" altLang="en-US" sz="1800" dirty="0">
                <a:latin typeface="Book Antiqua" pitchFamily="18" charset="0"/>
              </a:rPr>
              <a:t> </a:t>
            </a:r>
            <a:r>
              <a:rPr lang="en-US" altLang="en-US" sz="1800" dirty="0">
                <a:latin typeface="Book Antiqua" pitchFamily="18" charset="0"/>
              </a:rPr>
              <a:t>–</a:t>
            </a:r>
            <a:r>
              <a:rPr lang="sr-Cyrl-CS" altLang="en-US" sz="1800" dirty="0">
                <a:latin typeface="Book Antiqua" pitchFamily="18" charset="0"/>
              </a:rPr>
              <a:t> </a:t>
            </a:r>
            <a:r>
              <a:rPr lang="en-GB" altLang="en-US" sz="1800" dirty="0">
                <a:latin typeface="Book Antiqua" pitchFamily="18" charset="0"/>
              </a:rPr>
              <a:t>intrinsic muscles of little finger</a:t>
            </a:r>
            <a:r>
              <a:rPr lang="en-US" altLang="en-US" sz="1800" dirty="0">
                <a:latin typeface="Book Antiqua" pitchFamily="18" charset="0"/>
              </a:rPr>
              <a:t>)</a:t>
            </a:r>
          </a:p>
          <a:p>
            <a:pPr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      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1.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M.abductor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digiti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minimi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(innervation: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n.ulnaris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)</a:t>
            </a:r>
          </a:p>
          <a:p>
            <a:pPr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      2.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M.flexor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digiti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minimi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(innervation: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n.ulnaris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)</a:t>
            </a:r>
          </a:p>
          <a:p>
            <a:pPr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      3.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M.opponens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digiti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minimi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(innervation: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n.ulnaris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)</a:t>
            </a:r>
          </a:p>
          <a:p>
            <a:pPr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      4.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M.palmaris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brevis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(innervation: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n.ulnaris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)</a:t>
            </a:r>
            <a:br>
              <a:rPr lang="en-US" altLang="en-US" sz="1800" dirty="0">
                <a:latin typeface="Book Antiqua" pitchFamily="18" charset="0"/>
              </a:rPr>
            </a:br>
            <a:endParaRPr lang="en-US" altLang="en-US" sz="1800" dirty="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     - </a:t>
            </a:r>
            <a:r>
              <a:rPr lang="en-GB" altLang="en-US" sz="1800" b="1" dirty="0">
                <a:latin typeface="Book Antiqua" pitchFamily="18" charset="0"/>
              </a:rPr>
              <a:t>Intermediate (central) group</a:t>
            </a:r>
            <a:endParaRPr lang="en-US" altLang="en-US" sz="1800" b="1" dirty="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      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1. Mm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lumbricales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(4 muscles – </a:t>
            </a:r>
            <a:r>
              <a:rPr lang="en-GB" altLang="en-US" sz="1800" dirty="0">
                <a:solidFill>
                  <a:srgbClr val="FF0000"/>
                </a:solidFill>
                <a:latin typeface="Book Antiqua" pitchFamily="18" charset="0"/>
              </a:rPr>
              <a:t>the medial two are innervated by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n.ulnarisa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, </a:t>
            </a:r>
            <a:r>
              <a:rPr lang="en-GB" altLang="en-US" sz="1800" dirty="0">
                <a:solidFill>
                  <a:srgbClr val="FF0000"/>
                </a:solidFill>
                <a:latin typeface="Book Antiqua" pitchFamily="18" charset="0"/>
              </a:rPr>
              <a:t>and </a:t>
            </a:r>
            <a:br>
              <a:rPr lang="sr-Cyrl-CS" altLang="en-US" sz="1800" dirty="0">
                <a:solidFill>
                  <a:srgbClr val="FF0000"/>
                </a:solidFill>
                <a:latin typeface="Book Antiqua" pitchFamily="18" charset="0"/>
              </a:rPr>
            </a:br>
            <a:r>
              <a:rPr lang="sr-Cyrl-CS" altLang="en-US" sz="1800" dirty="0">
                <a:solidFill>
                  <a:srgbClr val="FF0000"/>
                </a:solidFill>
                <a:latin typeface="Book Antiqua" pitchFamily="18" charset="0"/>
              </a:rPr>
              <a:t>                                 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  </a:t>
            </a:r>
            <a:r>
              <a:rPr lang="en-GB" altLang="en-US" sz="1800" dirty="0">
                <a:solidFill>
                  <a:srgbClr val="FF0000"/>
                </a:solidFill>
                <a:latin typeface="Book Antiqua" pitchFamily="18" charset="0"/>
              </a:rPr>
              <a:t>lateral two are innervated by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n.medianusa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)</a:t>
            </a:r>
          </a:p>
          <a:p>
            <a:pPr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      2. Mm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interossei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(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n.ulnaris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)</a:t>
            </a:r>
          </a:p>
          <a:p>
            <a:pPr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          </a:t>
            </a:r>
            <a:r>
              <a:rPr lang="en-GB" altLang="en-US" sz="1800" dirty="0">
                <a:solidFill>
                  <a:srgbClr val="FF0000"/>
                </a:solidFill>
                <a:latin typeface="Book Antiqua" pitchFamily="18" charset="0"/>
              </a:rPr>
              <a:t>divided into: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mm.interossei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palmares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(3) </a:t>
            </a:r>
            <a:r>
              <a:rPr lang="sr-Cyrl-CS" altLang="en-US" sz="1800" dirty="0">
                <a:solidFill>
                  <a:srgbClr val="FF0000"/>
                </a:solidFill>
                <a:latin typeface="Book Antiqua" pitchFamily="18" charset="0"/>
              </a:rPr>
              <a:t>и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mm.interossei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latin typeface="Book Antiqua" pitchFamily="18" charset="0"/>
              </a:rPr>
              <a:t>dorsales</a:t>
            </a:r>
            <a:r>
              <a:rPr lang="en-US" altLang="en-US" sz="1800" dirty="0">
                <a:solidFill>
                  <a:srgbClr val="FF0000"/>
                </a:solidFill>
                <a:latin typeface="Book Antiqua" pitchFamily="18" charset="0"/>
              </a:rPr>
              <a:t> (4).</a:t>
            </a:r>
          </a:p>
          <a:p>
            <a:pPr>
              <a:buFontTx/>
              <a:buNone/>
            </a:pPr>
            <a:endParaRPr lang="en-US" altLang="en-US" sz="1800" dirty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en-US" altLang="en-US" sz="2000" dirty="0"/>
          </a:p>
          <a:p>
            <a:pPr>
              <a:buFontTx/>
              <a:buNone/>
            </a:pPr>
            <a:endParaRPr lang="en-US" alt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3813"/>
            <a:ext cx="8085138" cy="715963"/>
          </a:xfrm>
        </p:spPr>
        <p:txBody>
          <a:bodyPr/>
          <a:lstStyle/>
          <a:p>
            <a:r>
              <a:rPr lang="en-US" altLang="en-US" sz="2800" b="1" dirty="0">
                <a:solidFill>
                  <a:srgbClr val="0066FF"/>
                </a:solidFill>
                <a:latin typeface="Book Antiqua" pitchFamily="18" charset="0"/>
              </a:rPr>
              <a:t>1. MASCLES OF THE HEAD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836613"/>
            <a:ext cx="9109075" cy="6021387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2400" b="1" i="1" dirty="0">
                <a:solidFill>
                  <a:srgbClr val="0066FF"/>
                </a:solidFill>
                <a:latin typeface="Book Antiqua" pitchFamily="18" charset="0"/>
              </a:rPr>
              <a:t>Б</a:t>
            </a:r>
            <a:r>
              <a:rPr lang="sr-Latn-CS" altLang="en-US" sz="2400" b="1" i="1" dirty="0">
                <a:solidFill>
                  <a:srgbClr val="0066FF"/>
                </a:solidFill>
                <a:latin typeface="Book Antiqua" pitchFamily="18" charset="0"/>
              </a:rPr>
              <a:t>* </a:t>
            </a:r>
            <a:r>
              <a:rPr lang="en-GB" altLang="en-US" sz="2400" b="1" i="1" dirty="0">
                <a:solidFill>
                  <a:srgbClr val="0066FF"/>
                </a:solidFill>
                <a:latin typeface="Book Antiqua" pitchFamily="18" charset="0"/>
              </a:rPr>
              <a:t>Deep</a:t>
            </a:r>
            <a:r>
              <a:rPr lang="sr-Latn-CS" altLang="en-US" sz="2400" b="1" i="1" dirty="0">
                <a:solidFill>
                  <a:srgbClr val="0066FF"/>
                </a:solidFill>
                <a:latin typeface="Book Antiqua" pitchFamily="18" charset="0"/>
              </a:rPr>
              <a:t> (</a:t>
            </a:r>
            <a:r>
              <a:rPr lang="en-GB" altLang="en-US" sz="2400" b="1" i="1" dirty="0">
                <a:solidFill>
                  <a:srgbClr val="0066FF"/>
                </a:solidFill>
                <a:latin typeface="Book Antiqua" pitchFamily="18" charset="0"/>
              </a:rPr>
              <a:t>masticatory</a:t>
            </a:r>
            <a:r>
              <a:rPr lang="sr-Latn-CS" altLang="en-US" sz="2400" b="1" i="1" dirty="0">
                <a:solidFill>
                  <a:srgbClr val="0066FF"/>
                </a:solidFill>
                <a:latin typeface="Book Antiqua" pitchFamily="18" charset="0"/>
              </a:rPr>
              <a:t>) </a:t>
            </a:r>
            <a:r>
              <a:rPr lang="en-GB" altLang="en-US" sz="2400" b="1" i="1" dirty="0">
                <a:solidFill>
                  <a:srgbClr val="0066FF"/>
                </a:solidFill>
                <a:latin typeface="Book Antiqua" pitchFamily="18" charset="0"/>
              </a:rPr>
              <a:t>muscles of the face</a:t>
            </a:r>
            <a:endParaRPr lang="sr-Latn-CS" altLang="en-US" sz="2400" b="1" i="1" dirty="0">
              <a:solidFill>
                <a:srgbClr val="0066FF"/>
              </a:solidFill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800" b="1" dirty="0">
                <a:latin typeface="Book Antiqua" pitchFamily="18" charset="0"/>
              </a:rPr>
              <a:t>	</a:t>
            </a:r>
            <a:r>
              <a:rPr lang="en-US" altLang="en-US" sz="1600" b="1" dirty="0">
                <a:latin typeface="Book Antiqua" pitchFamily="18" charset="0"/>
              </a:rPr>
              <a:t>- chewing muscles - </a:t>
            </a:r>
            <a:r>
              <a:rPr lang="en-GB" altLang="en-US" sz="1600" b="1" dirty="0">
                <a:latin typeface="Book Antiqua" pitchFamily="18" charset="0"/>
              </a:rPr>
              <a:t>by its contraction, they move the lower jaw – mandible</a:t>
            </a:r>
            <a:br>
              <a:rPr lang="en-GB" altLang="en-US" sz="1600" b="1" dirty="0">
                <a:latin typeface="Book Antiqua" pitchFamily="18" charset="0"/>
              </a:rPr>
            </a:br>
            <a:r>
              <a:rPr lang="en-GB" altLang="en-US" sz="1600" b="1" dirty="0">
                <a:latin typeface="Book Antiqua" pitchFamily="18" charset="0"/>
              </a:rPr>
              <a:t>- </a:t>
            </a:r>
            <a:r>
              <a:rPr lang="en-US" altLang="en-US" sz="1600" b="1" dirty="0">
                <a:latin typeface="Book Antiqua" pitchFamily="18" charset="0"/>
              </a:rPr>
              <a:t>their origin is on the skull, and their insertion is on the </a:t>
            </a:r>
            <a:r>
              <a:rPr lang="en-GB" altLang="en-US" sz="1600" b="1" dirty="0">
                <a:latin typeface="Book Antiqua" pitchFamily="18" charset="0"/>
              </a:rPr>
              <a:t>ramus </a:t>
            </a:r>
            <a:r>
              <a:rPr lang="en-GB" altLang="en-US" sz="1600" b="1" dirty="0" err="1">
                <a:latin typeface="Book Antiqua" pitchFamily="18" charset="0"/>
              </a:rPr>
              <a:t>mandibulae</a:t>
            </a:r>
            <a:br>
              <a:rPr lang="en-US" altLang="en-US" sz="1600" b="1" dirty="0">
                <a:latin typeface="Book Antiqua" pitchFamily="18" charset="0"/>
              </a:rPr>
            </a:br>
            <a:r>
              <a:rPr lang="en-US" altLang="en-US" sz="1600" b="1" dirty="0">
                <a:latin typeface="Book Antiqua" pitchFamily="18" charset="0"/>
              </a:rPr>
              <a:t>- </a:t>
            </a:r>
            <a:r>
              <a:rPr lang="en-GB" altLang="en-US" sz="1600" b="1" dirty="0">
                <a:latin typeface="Book Antiqua" pitchFamily="18" charset="0"/>
              </a:rPr>
              <a:t>the whole group is innervated by mandibular nerve (n. </a:t>
            </a:r>
            <a:r>
              <a:rPr lang="en-GB" altLang="en-US" sz="1600" b="1" dirty="0" err="1">
                <a:latin typeface="Book Antiqua" pitchFamily="18" charset="0"/>
              </a:rPr>
              <a:t>mandibularis</a:t>
            </a:r>
            <a:r>
              <a:rPr lang="en-GB" altLang="en-US" sz="1600" b="1" dirty="0">
                <a:latin typeface="Book Antiqua" pitchFamily="18" charset="0"/>
              </a:rPr>
              <a:t>), that is the branch</a:t>
            </a:r>
            <a:br>
              <a:rPr lang="en-GB" altLang="en-US" sz="1600" b="1" dirty="0">
                <a:latin typeface="Book Antiqua" pitchFamily="18" charset="0"/>
              </a:rPr>
            </a:br>
            <a:r>
              <a:rPr lang="en-GB" altLang="en-US" sz="1600" b="1" dirty="0">
                <a:latin typeface="Book Antiqua" pitchFamily="18" charset="0"/>
              </a:rPr>
              <a:t>   of 5</a:t>
            </a:r>
            <a:r>
              <a:rPr lang="en-GB" altLang="en-US" sz="1600" b="1" baseline="30000" dirty="0">
                <a:latin typeface="Book Antiqua" pitchFamily="18" charset="0"/>
              </a:rPr>
              <a:t>th</a:t>
            </a:r>
            <a:r>
              <a:rPr lang="en-GB" altLang="en-US" sz="1600" b="1" dirty="0">
                <a:latin typeface="Book Antiqua" pitchFamily="18" charset="0"/>
              </a:rPr>
              <a:t> cranial nerve – trigeminal nerve (n. </a:t>
            </a:r>
            <a:r>
              <a:rPr lang="en-GB" altLang="en-US" sz="1600" b="1" dirty="0" err="1">
                <a:latin typeface="Book Antiqua" pitchFamily="18" charset="0"/>
              </a:rPr>
              <a:t>trigeminus</a:t>
            </a:r>
            <a:r>
              <a:rPr lang="en-GB" altLang="en-US" sz="1600" b="1" dirty="0">
                <a:latin typeface="Book Antiqua" pitchFamily="18" charset="0"/>
              </a:rPr>
              <a:t>)</a:t>
            </a:r>
            <a:br>
              <a:rPr lang="en-GB" altLang="en-US" sz="1600" b="1" dirty="0">
                <a:latin typeface="Book Antiqua" pitchFamily="18" charset="0"/>
              </a:rPr>
            </a:br>
            <a:r>
              <a:rPr lang="en-GB" altLang="en-US" sz="1600" b="1" dirty="0">
                <a:latin typeface="Book Antiqua" pitchFamily="18" charset="0"/>
              </a:rPr>
              <a:t>- </a:t>
            </a:r>
            <a:r>
              <a:rPr lang="en-US" altLang="en-US" sz="1600" b="1" dirty="0">
                <a:latin typeface="Book Antiqua" pitchFamily="18" charset="0"/>
              </a:rPr>
              <a:t>three of them elevated mandible (close the mouth), except </a:t>
            </a:r>
            <a:r>
              <a:rPr lang="en-GB" altLang="en-US" sz="1600" b="1" dirty="0">
                <a:latin typeface="Book Antiqua" pitchFamily="18" charset="0"/>
              </a:rPr>
              <a:t>m. </a:t>
            </a:r>
            <a:r>
              <a:rPr lang="en-GB" altLang="en-US" sz="1600" b="1" dirty="0" err="1">
                <a:latin typeface="Book Antiqua" pitchFamily="18" charset="0"/>
              </a:rPr>
              <a:t>pterygoideus</a:t>
            </a:r>
            <a:r>
              <a:rPr lang="en-GB" altLang="en-US" sz="1600" b="1" dirty="0">
                <a:latin typeface="Book Antiqua" pitchFamily="18" charset="0"/>
              </a:rPr>
              <a:t> </a:t>
            </a:r>
            <a:r>
              <a:rPr lang="en-GB" altLang="en-US" sz="1600" b="1" dirty="0" err="1">
                <a:latin typeface="Book Antiqua" pitchFamily="18" charset="0"/>
              </a:rPr>
              <a:t>lateralis</a:t>
            </a:r>
            <a:r>
              <a:rPr lang="en-GB" altLang="en-US" sz="1600" b="1" dirty="0">
                <a:latin typeface="Book Antiqua" pitchFamily="18" charset="0"/>
              </a:rPr>
              <a:t>,</a:t>
            </a:r>
            <a:br>
              <a:rPr lang="en-GB" altLang="en-US" sz="1600" b="1" dirty="0">
                <a:latin typeface="Book Antiqua" pitchFamily="18" charset="0"/>
              </a:rPr>
            </a:br>
            <a:r>
              <a:rPr lang="en-GB" altLang="en-US" sz="1600" b="1" dirty="0">
                <a:latin typeface="Book Antiqua" pitchFamily="18" charset="0"/>
              </a:rPr>
              <a:t>   </a:t>
            </a:r>
            <a:r>
              <a:rPr lang="en-US" altLang="en-US" sz="1600" b="1" dirty="0">
                <a:latin typeface="Book Antiqua" pitchFamily="18" charset="0"/>
              </a:rPr>
              <a:t>which is the depressor of the mandible (opens the mouth);</a:t>
            </a:r>
            <a:br>
              <a:rPr lang="en-US" altLang="en-US" sz="1600" b="1" dirty="0">
                <a:latin typeface="Book Antiqua" pitchFamily="18" charset="0"/>
              </a:rPr>
            </a:br>
            <a:r>
              <a:rPr lang="en-US" altLang="en-US" sz="1600" b="1" dirty="0">
                <a:latin typeface="Book Antiqua" pitchFamily="18" charset="0"/>
              </a:rPr>
              <a:t>  they also make protraction/retraction an “side to side” movement of mandible</a:t>
            </a:r>
            <a:br>
              <a:rPr lang="en-US" altLang="en-US" sz="1600" b="1" dirty="0">
                <a:latin typeface="Book Antiqua" pitchFamily="18" charset="0"/>
              </a:rPr>
            </a:br>
            <a:br>
              <a:rPr lang="en-US" altLang="en-US" sz="1600" b="1" dirty="0">
                <a:latin typeface="Book Antiqua" pitchFamily="18" charset="0"/>
              </a:rPr>
            </a:br>
            <a:r>
              <a:rPr lang="en-US" altLang="en-US" sz="1600" b="1" dirty="0">
                <a:latin typeface="Book Antiqua" pitchFamily="18" charset="0"/>
              </a:rPr>
              <a:t>	</a:t>
            </a:r>
            <a:r>
              <a:rPr lang="en-US" altLang="en-US" sz="1600" b="1" dirty="0">
                <a:solidFill>
                  <a:srgbClr val="CC6600"/>
                </a:solidFill>
                <a:latin typeface="Book Antiqua" pitchFamily="18" charset="0"/>
              </a:rPr>
              <a:t>1) M. masseter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600" b="1" dirty="0">
                <a:solidFill>
                  <a:srgbClr val="CC6600"/>
                </a:solidFill>
                <a:latin typeface="Book Antiqua" pitchFamily="18" charset="0"/>
              </a:rPr>
              <a:t>		2) M. temporalis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600" b="1" dirty="0">
                <a:solidFill>
                  <a:srgbClr val="CC6600"/>
                </a:solidFill>
                <a:latin typeface="Book Antiqua" pitchFamily="18" charset="0"/>
              </a:rPr>
              <a:t>		3) M. </a:t>
            </a:r>
            <a:r>
              <a:rPr lang="en-US" altLang="en-US" sz="1600" b="1" dirty="0" err="1">
                <a:solidFill>
                  <a:srgbClr val="CC6600"/>
                </a:solidFill>
                <a:latin typeface="Book Antiqua" pitchFamily="18" charset="0"/>
              </a:rPr>
              <a:t>pterygoideus</a:t>
            </a:r>
            <a:r>
              <a:rPr lang="en-US" altLang="en-US" sz="1600" b="1" dirty="0">
                <a:solidFill>
                  <a:srgbClr val="CC6600"/>
                </a:solidFill>
                <a:latin typeface="Book Antiqua" pitchFamily="18" charset="0"/>
              </a:rPr>
              <a:t> </a:t>
            </a:r>
            <a:r>
              <a:rPr lang="en-US" altLang="en-US" sz="1600" b="1" dirty="0" err="1">
                <a:solidFill>
                  <a:srgbClr val="CC6600"/>
                </a:solidFill>
                <a:latin typeface="Book Antiqua" pitchFamily="18" charset="0"/>
              </a:rPr>
              <a:t>lateralis</a:t>
            </a:r>
            <a:endParaRPr lang="en-US" altLang="en-US" sz="1600" b="1" dirty="0">
              <a:solidFill>
                <a:srgbClr val="CC6600"/>
              </a:solidFill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600" b="1" dirty="0">
                <a:solidFill>
                  <a:srgbClr val="CC6600"/>
                </a:solidFill>
                <a:latin typeface="Book Antiqua" pitchFamily="18" charset="0"/>
              </a:rPr>
              <a:t>		4) M. </a:t>
            </a:r>
            <a:r>
              <a:rPr lang="en-US" altLang="en-US" sz="1600" b="1" dirty="0" err="1">
                <a:solidFill>
                  <a:srgbClr val="CC6600"/>
                </a:solidFill>
                <a:latin typeface="Book Antiqua" pitchFamily="18" charset="0"/>
              </a:rPr>
              <a:t>pterygoideus</a:t>
            </a:r>
            <a:r>
              <a:rPr lang="en-US" altLang="en-US" sz="1600" b="1" dirty="0">
                <a:solidFill>
                  <a:srgbClr val="CC6600"/>
                </a:solidFill>
                <a:latin typeface="Book Antiqua" pitchFamily="18" charset="0"/>
              </a:rPr>
              <a:t> </a:t>
            </a:r>
            <a:r>
              <a:rPr lang="en-US" altLang="en-US" sz="1600" b="1" dirty="0" err="1">
                <a:solidFill>
                  <a:srgbClr val="CC6600"/>
                </a:solidFill>
                <a:latin typeface="Book Antiqua" pitchFamily="18" charset="0"/>
              </a:rPr>
              <a:t>medialis</a:t>
            </a:r>
            <a:endParaRPr lang="en-US" altLang="en-US" sz="1600" b="1" dirty="0">
              <a:solidFill>
                <a:srgbClr val="CC6600"/>
              </a:solidFill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sr-Latn-CS" altLang="en-US" sz="1600" b="1" dirty="0">
              <a:latin typeface="Book Antiqua" pitchFamily="18" charset="0"/>
            </a:endParaRPr>
          </a:p>
        </p:txBody>
      </p:sp>
      <p:pic>
        <p:nvPicPr>
          <p:cNvPr id="5124" name="Picture 5" descr="025 mastikatorni m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l="1276" t="2428" r="3134" b="4942"/>
          <a:stretch>
            <a:fillRect/>
          </a:stretch>
        </p:blipFill>
        <p:spPr bwMode="auto">
          <a:xfrm>
            <a:off x="5219700" y="2852738"/>
            <a:ext cx="3679825" cy="3833812"/>
          </a:xfrm>
          <a:prstGeom prst="rect">
            <a:avLst/>
          </a:prstGeom>
          <a:noFill/>
          <a:ln w="38100">
            <a:noFill/>
            <a:bevel/>
            <a:headEnd/>
            <a:tailEnd/>
          </a:ln>
          <a:effectLst/>
        </p:spPr>
      </p:pic>
      <p:pic>
        <p:nvPicPr>
          <p:cNvPr id="5125" name="Picture 2" descr="026 mastikatorni m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 t="1689" b="2754"/>
          <a:stretch>
            <a:fillRect/>
          </a:stretch>
        </p:blipFill>
        <p:spPr bwMode="auto">
          <a:xfrm>
            <a:off x="36513" y="4076700"/>
            <a:ext cx="2735262" cy="2620963"/>
          </a:xfrm>
          <a:prstGeom prst="rect">
            <a:avLst/>
          </a:prstGeom>
          <a:noFill/>
          <a:ln w="38100">
            <a:noFill/>
            <a:bevel/>
            <a:headEnd/>
            <a:tailEnd/>
          </a:ln>
          <a:effectLst/>
        </p:spPr>
      </p:pic>
      <p:pic>
        <p:nvPicPr>
          <p:cNvPr id="5126" name="Picture 4" descr="027 mastikatorni m"/>
          <p:cNvPicPr>
            <a:picLocks noChangeAspect="1" noChangeArrowheads="1"/>
          </p:cNvPicPr>
          <p:nvPr/>
        </p:nvPicPr>
        <p:blipFill>
          <a:blip r:embed="rId4" cstate="print"/>
          <a:srcRect l="1469" b="-35"/>
          <a:stretch>
            <a:fillRect/>
          </a:stretch>
        </p:blipFill>
        <p:spPr bwMode="auto">
          <a:xfrm>
            <a:off x="2844800" y="4221163"/>
            <a:ext cx="2393950" cy="2230437"/>
          </a:xfrm>
          <a:prstGeom prst="rect">
            <a:avLst/>
          </a:prstGeom>
          <a:noFill/>
          <a:ln w="38100">
            <a:noFill/>
            <a:bevel/>
            <a:headEnd/>
            <a:tailEnd/>
          </a:ln>
          <a:effectLst/>
        </p:spPr>
      </p:pic>
    </p:spTree>
  </p:cSld>
  <p:clrMapOvr>
    <a:masterClrMapping/>
  </p:clrMapOvr>
  <p:transition spd="slow">
    <p:diamond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/>
          <p:cNvPicPr>
            <a:picLocks noChangeAspect="1" noChangeArrowheads="1"/>
          </p:cNvPicPr>
          <p:nvPr/>
        </p:nvPicPr>
        <p:blipFill>
          <a:blip r:embed="rId2" cstate="print"/>
          <a:srcRect l="7492" r="37869" b="38583"/>
          <a:stretch>
            <a:fillRect/>
          </a:stretch>
        </p:blipFill>
        <p:spPr bwMode="auto">
          <a:xfrm>
            <a:off x="36513" y="117475"/>
            <a:ext cx="4787900" cy="404177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3" cstate="print"/>
          <a:srcRect l="8415" r="38017" b="37993"/>
          <a:stretch>
            <a:fillRect/>
          </a:stretch>
        </p:blipFill>
        <p:spPr bwMode="auto">
          <a:xfrm>
            <a:off x="4500563" y="0"/>
            <a:ext cx="4700587" cy="4081463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 cstate="print"/>
          <a:srcRect l="9338" r="42851" b="37746"/>
          <a:stretch>
            <a:fillRect/>
          </a:stretch>
        </p:blipFill>
        <p:spPr bwMode="auto">
          <a:xfrm>
            <a:off x="1260475" y="4076700"/>
            <a:ext cx="2797175" cy="2732088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36869" name="Picture 4"/>
          <p:cNvPicPr>
            <a:picLocks noChangeAspect="1" noChangeArrowheads="1"/>
          </p:cNvPicPr>
          <p:nvPr/>
        </p:nvPicPr>
        <p:blipFill>
          <a:blip r:embed="rId5" cstate="print"/>
          <a:srcRect l="9042" r="38644" b="38190"/>
          <a:stretch>
            <a:fillRect/>
          </a:stretch>
        </p:blipFill>
        <p:spPr bwMode="auto">
          <a:xfrm>
            <a:off x="5076825" y="4076700"/>
            <a:ext cx="3055938" cy="271145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31763"/>
            <a:ext cx="8229600" cy="633412"/>
          </a:xfrm>
        </p:spPr>
        <p:txBody>
          <a:bodyPr/>
          <a:lstStyle/>
          <a:p>
            <a:r>
              <a:rPr lang="en-US" altLang="en-US" sz="2400" b="1" dirty="0">
                <a:solidFill>
                  <a:srgbClr val="FF9900"/>
                </a:solidFill>
                <a:latin typeface="Book Antiqua" pitchFamily="18" charset="0"/>
              </a:rPr>
              <a:t>MUSCLES OF THE HIP AND GLUTEAL REGION</a:t>
            </a:r>
            <a:endParaRPr lang="en-US" sz="2400" b="1" dirty="0">
              <a:solidFill>
                <a:srgbClr val="FF9900"/>
              </a:solidFill>
              <a:latin typeface="Book Antiqua" pitchFamily="18" charset="0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6988" y="1743075"/>
            <a:ext cx="4548187" cy="4997450"/>
          </a:xfrm>
        </p:spPr>
        <p:txBody>
          <a:bodyPr/>
          <a:lstStyle/>
          <a:p>
            <a:r>
              <a:rPr lang="en-US" altLang="en-US" sz="1800" b="1" dirty="0">
                <a:latin typeface="Book Antiqua" pitchFamily="18" charset="0"/>
              </a:rPr>
              <a:t>Anterior group:</a:t>
            </a:r>
          </a:p>
          <a:p>
            <a:pPr marL="0" indent="0">
              <a:buNone/>
            </a:pPr>
            <a:endParaRPr lang="en-US" altLang="en-US" sz="1000" b="1" dirty="0">
              <a:latin typeface="Book Antiqua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-</a:t>
            </a:r>
            <a:r>
              <a:rPr lang="en-US" altLang="en-US" sz="1800" b="1" dirty="0">
                <a:latin typeface="Book Antiqua" pitchFamily="18" charset="0"/>
              </a:rPr>
              <a:t> m. </a:t>
            </a:r>
            <a:r>
              <a:rPr lang="en-US" altLang="en-US" sz="1800" b="1" dirty="0" err="1">
                <a:latin typeface="Book Antiqua" pitchFamily="18" charset="0"/>
              </a:rPr>
              <a:t>illiopsoas</a:t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femoralis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function: major flexor of the thigh</a:t>
            </a:r>
          </a:p>
          <a:p>
            <a:pPr>
              <a:buFont typeface="Wingdings" pitchFamily="2" charset="2"/>
              <a:buNone/>
            </a:pPr>
            <a:endParaRPr lang="en-US" altLang="en-US" sz="1800" b="1" dirty="0">
              <a:latin typeface="Book Antiqua" pitchFamily="18" charset="0"/>
            </a:endParaRPr>
          </a:p>
          <a:p>
            <a:r>
              <a:rPr lang="en-US" altLang="en-US" sz="1800" b="1" dirty="0">
                <a:latin typeface="Book Antiqua" pitchFamily="18" charset="0"/>
              </a:rPr>
              <a:t>Posterior group:</a:t>
            </a:r>
          </a:p>
          <a:p>
            <a:pPr>
              <a:buFont typeface="Wingdings" pitchFamily="2" charset="2"/>
              <a:buNone/>
            </a:pPr>
            <a:endParaRPr lang="en-US" altLang="en-US" sz="1000" b="1" dirty="0">
              <a:latin typeface="Book Antiqua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altLang="en-US" sz="1800" b="1" dirty="0">
                <a:latin typeface="Book Antiqua" pitchFamily="18" charset="0"/>
              </a:rPr>
              <a:t>	</a:t>
            </a:r>
            <a:r>
              <a:rPr lang="en-US" altLang="en-US" sz="1800" u="sng" dirty="0">
                <a:latin typeface="Book Antiqua" pitchFamily="18" charset="0"/>
              </a:rPr>
              <a:t>Superficial layer</a:t>
            </a:r>
          </a:p>
          <a:p>
            <a:pPr>
              <a:buFont typeface="Wingdings" pitchFamily="2" charset="2"/>
              <a:buNone/>
            </a:pPr>
            <a:r>
              <a:rPr lang="en-US" altLang="en-US" sz="1800" b="1" dirty="0">
                <a:latin typeface="Book Antiqua" pitchFamily="18" charset="0"/>
              </a:rPr>
              <a:t>	- m. tensor fasciae </a:t>
            </a:r>
            <a:r>
              <a:rPr lang="en-US" altLang="en-US" sz="1800" b="1" dirty="0" err="1">
                <a:latin typeface="Book Antiqua" pitchFamily="18" charset="0"/>
              </a:rPr>
              <a:t>latae</a:t>
            </a:r>
            <a:br>
              <a:rPr lang="en-US" altLang="en-US" sz="1400" b="1" dirty="0">
                <a:latin typeface="Book Antiqua" pitchFamily="18" charset="0"/>
              </a:rPr>
            </a:br>
            <a:r>
              <a:rPr lang="en-US" altLang="en-US" sz="1400" b="1" dirty="0">
                <a:latin typeface="Book Antiqua" pitchFamily="18" charset="0"/>
              </a:rPr>
              <a:t>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plexus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sacralis</a:t>
            </a:r>
            <a:endParaRPr lang="en-GB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altLang="en-US" sz="1800" b="1" dirty="0">
                <a:latin typeface="Book Antiqua" pitchFamily="18" charset="0"/>
              </a:rPr>
              <a:t>	- m. gluteus </a:t>
            </a:r>
            <a:r>
              <a:rPr lang="en-US" altLang="en-US" sz="1800" b="1" dirty="0" err="1">
                <a:latin typeface="Book Antiqua" pitchFamily="18" charset="0"/>
              </a:rPr>
              <a:t>maximus</a:t>
            </a:r>
            <a:br>
              <a:rPr lang="en-US" altLang="en-US" sz="1400" dirty="0">
                <a:latin typeface="Book Antiqua" pitchFamily="18" charset="0"/>
              </a:rPr>
            </a:br>
            <a:r>
              <a:rPr lang="en-US" altLang="en-US" sz="1400" dirty="0">
                <a:latin typeface="Book Antiqua" pitchFamily="18" charset="0"/>
              </a:rPr>
              <a:t>	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function: major extensor of the thigh</a:t>
            </a:r>
            <a:b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 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plexus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sacralis</a:t>
            </a:r>
            <a:endParaRPr lang="en-GB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US" altLang="en-US" sz="1800" u="sng" dirty="0">
                <a:latin typeface="Book Antiqua" pitchFamily="18" charset="0"/>
              </a:rPr>
              <a:t>Intermediate layer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US" altLang="en-US" sz="1800" b="1" dirty="0">
                <a:latin typeface="Book Antiqua" pitchFamily="18" charset="0"/>
              </a:rPr>
              <a:t>- m. gluteus </a:t>
            </a:r>
            <a:r>
              <a:rPr lang="en-US" altLang="en-US" sz="1800" b="1" dirty="0" err="1">
                <a:latin typeface="Book Antiqua" pitchFamily="18" charset="0"/>
              </a:rPr>
              <a:t>medius</a:t>
            </a:r>
            <a:endParaRPr lang="en-US" altLang="en-US" sz="1400" b="1" dirty="0">
              <a:latin typeface="Book Antiqua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altLang="en-US" sz="1400" dirty="0">
                <a:latin typeface="Book Antiqua" pitchFamily="18" charset="0"/>
              </a:rPr>
              <a:t>		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function: main abductor of the thigh</a:t>
            </a:r>
            <a:b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plexus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sacralis</a:t>
            </a:r>
            <a:endParaRPr lang="en-GB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     </a:t>
            </a:r>
          </a:p>
          <a:p>
            <a:pPr>
              <a:buFont typeface="Wingdings" pitchFamily="2" charset="2"/>
              <a:buNone/>
            </a:pPr>
            <a:endParaRPr lang="en-US" altLang="en-US" sz="1800" dirty="0">
              <a:latin typeface="Book Antiqua" pitchFamily="18" charset="0"/>
            </a:endParaRPr>
          </a:p>
          <a:p>
            <a:endParaRPr lang="en-US" sz="1800" dirty="0">
              <a:latin typeface="Book Antiqua" pitchFamily="18" charset="0"/>
            </a:endParaRP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283969" y="3357563"/>
            <a:ext cx="4861620" cy="3455987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600" u="sng" dirty="0">
                <a:latin typeface="Book Antiqua" pitchFamily="18" charset="0"/>
              </a:rPr>
              <a:t>Deep layer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US" altLang="en-US" sz="1800" b="1" dirty="0">
                <a:latin typeface="Book Antiqua" pitchFamily="18" charset="0"/>
              </a:rPr>
              <a:t>- m. gluteus </a:t>
            </a:r>
            <a:r>
              <a:rPr lang="en-US" altLang="en-US" sz="1800" b="1" dirty="0" err="1">
                <a:latin typeface="Book Antiqua" pitchFamily="18" charset="0"/>
              </a:rPr>
              <a:t>minimus</a:t>
            </a:r>
            <a:endParaRPr lang="en-US" altLang="en-US" sz="1800" b="1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b="1" dirty="0">
                <a:latin typeface="Book Antiqua" pitchFamily="18" charset="0"/>
              </a:rPr>
              <a:t>	- 6 </a:t>
            </a:r>
            <a:r>
              <a:rPr lang="en-US" altLang="en-US" sz="1800" b="1" dirty="0" err="1">
                <a:latin typeface="Book Antiqua" pitchFamily="18" charset="0"/>
              </a:rPr>
              <a:t>pelvitrochanteric</a:t>
            </a:r>
            <a:r>
              <a:rPr lang="en-US" altLang="en-US" sz="1800" b="1" dirty="0">
                <a:latin typeface="Book Antiqua" pitchFamily="18" charset="0"/>
              </a:rPr>
              <a:t> muscles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b="1" dirty="0">
                <a:latin typeface="Book Antiqua" pitchFamily="18" charset="0"/>
              </a:rPr>
              <a:t>		- m. </a:t>
            </a:r>
            <a:r>
              <a:rPr lang="en-US" altLang="en-US" sz="1800" b="1" dirty="0" err="1">
                <a:latin typeface="Book Antiqua" pitchFamily="18" charset="0"/>
              </a:rPr>
              <a:t>piriformis</a:t>
            </a:r>
            <a:endParaRPr lang="en-US" altLang="en-US" sz="1800" b="1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b="1" dirty="0">
                <a:latin typeface="Book Antiqua" pitchFamily="18" charset="0"/>
              </a:rPr>
              <a:t>		- m. </a:t>
            </a:r>
            <a:r>
              <a:rPr lang="en-US" altLang="en-US" sz="1800" b="1" dirty="0" err="1">
                <a:latin typeface="Book Antiqua" pitchFamily="18" charset="0"/>
              </a:rPr>
              <a:t>obturatorius</a:t>
            </a:r>
            <a:r>
              <a:rPr lang="en-US" altLang="en-US" sz="1800" b="1" dirty="0">
                <a:latin typeface="Book Antiqua" pitchFamily="18" charset="0"/>
              </a:rPr>
              <a:t> </a:t>
            </a:r>
            <a:r>
              <a:rPr lang="en-US" altLang="en-US" sz="1800" b="1" dirty="0" err="1">
                <a:latin typeface="Book Antiqua" pitchFamily="18" charset="0"/>
              </a:rPr>
              <a:t>internus</a:t>
            </a:r>
            <a:endParaRPr lang="en-US" altLang="en-US" sz="1800" b="1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b="1" dirty="0">
                <a:latin typeface="Book Antiqua" pitchFamily="18" charset="0"/>
              </a:rPr>
              <a:t>		- m. </a:t>
            </a:r>
            <a:r>
              <a:rPr lang="en-US" altLang="en-US" sz="1800" b="1" dirty="0" err="1">
                <a:latin typeface="Book Antiqua" pitchFamily="18" charset="0"/>
              </a:rPr>
              <a:t>gemellus</a:t>
            </a:r>
            <a:r>
              <a:rPr lang="en-US" altLang="en-US" sz="1800" b="1" dirty="0">
                <a:latin typeface="Book Antiqua" pitchFamily="18" charset="0"/>
              </a:rPr>
              <a:t> superior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b="1" dirty="0">
                <a:latin typeface="Book Antiqua" pitchFamily="18" charset="0"/>
              </a:rPr>
              <a:t>		- m. </a:t>
            </a:r>
            <a:r>
              <a:rPr lang="en-US" altLang="en-US" sz="1800" b="1" dirty="0" err="1">
                <a:latin typeface="Book Antiqua" pitchFamily="18" charset="0"/>
              </a:rPr>
              <a:t>gemellus</a:t>
            </a:r>
            <a:r>
              <a:rPr lang="en-US" altLang="en-US" sz="1800" b="1" dirty="0">
                <a:latin typeface="Book Antiqua" pitchFamily="18" charset="0"/>
              </a:rPr>
              <a:t> inferior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b="1" dirty="0">
                <a:latin typeface="Book Antiqua" pitchFamily="18" charset="0"/>
              </a:rPr>
              <a:t>		- m. </a:t>
            </a:r>
            <a:r>
              <a:rPr lang="en-US" altLang="en-US" sz="1800" b="1" dirty="0" err="1">
                <a:latin typeface="Book Antiqua" pitchFamily="18" charset="0"/>
              </a:rPr>
              <a:t>obturatorius</a:t>
            </a:r>
            <a:r>
              <a:rPr lang="en-US" altLang="en-US" sz="1800" b="1" dirty="0">
                <a:latin typeface="Book Antiqua" pitchFamily="18" charset="0"/>
              </a:rPr>
              <a:t> </a:t>
            </a:r>
            <a:r>
              <a:rPr lang="en-US" altLang="en-US" sz="1800" b="1" dirty="0" err="1">
                <a:latin typeface="Book Antiqua" pitchFamily="18" charset="0"/>
              </a:rPr>
              <a:t>extenus</a:t>
            </a:r>
            <a:endParaRPr lang="en-US" altLang="en-US" sz="1800" b="1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b="1" dirty="0">
                <a:latin typeface="Book Antiqua" pitchFamily="18" charset="0"/>
              </a:rPr>
              <a:t>		- m. </a:t>
            </a:r>
            <a:r>
              <a:rPr lang="en-US" altLang="en-US" sz="1800" b="1" dirty="0" err="1">
                <a:latin typeface="Book Antiqua" pitchFamily="18" charset="0"/>
              </a:rPr>
              <a:t>quadratus</a:t>
            </a:r>
            <a:r>
              <a:rPr lang="en-US" altLang="en-US" sz="1800" b="1" dirty="0">
                <a:latin typeface="Book Antiqua" pitchFamily="18" charset="0"/>
              </a:rPr>
              <a:t> </a:t>
            </a:r>
            <a:r>
              <a:rPr lang="en-US" altLang="en-US" sz="1800" b="1" dirty="0" err="1">
                <a:latin typeface="Book Antiqua" pitchFamily="18" charset="0"/>
              </a:rPr>
              <a:t>femoris</a:t>
            </a:r>
            <a:br>
              <a:rPr lang="en-US" altLang="en-US" sz="1800" b="1" dirty="0">
                <a:latin typeface="Book Antiqua" pitchFamily="18" charset="0"/>
              </a:rPr>
            </a:br>
            <a:br>
              <a:rPr lang="en-US" altLang="en-US" sz="1600" b="1" dirty="0"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function: lateral rotators of thigh</a:t>
            </a:r>
            <a:b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 : plexus </a:t>
            </a:r>
            <a:r>
              <a:rPr lang="en-US" altLang="en-US" sz="1400" dirty="0" err="1">
                <a:solidFill>
                  <a:schemeClr val="tx2"/>
                </a:solidFill>
                <a:latin typeface="Book Antiqua" pitchFamily="18" charset="0"/>
              </a:rPr>
              <a:t>sacralis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(</a:t>
            </a:r>
            <a:r>
              <a:rPr lang="en-US" altLang="en-US" sz="1400" dirty="0" err="1">
                <a:solidFill>
                  <a:schemeClr val="tx2"/>
                </a:solidFill>
                <a:latin typeface="Book Antiqua" pitchFamily="18" charset="0"/>
              </a:rPr>
              <a:t>fot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 the all muscles</a:t>
            </a:r>
            <a:b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   of deep layer, except for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m.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obturatorius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externus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,</a:t>
            </a:r>
            <a:b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   which is innervated by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obtutratorius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(plexus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 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lumbalis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))</a:t>
            </a:r>
            <a:endParaRPr lang="en-US" altLang="en-US" sz="1400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37893" name="Rectangle 4"/>
          <p:cNvSpPr>
            <a:spLocks noGrp="1" noChangeArrowheads="1"/>
          </p:cNvSpPr>
          <p:nvPr/>
        </p:nvSpPr>
        <p:spPr bwMode="auto">
          <a:xfrm>
            <a:off x="252413" y="765175"/>
            <a:ext cx="88582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r>
              <a:rPr lang="en-US" altLang="en-US" dirty="0">
                <a:latin typeface="Book Antiqua" pitchFamily="18" charset="0"/>
              </a:rPr>
              <a:t>Origin from the pelvic girdle or lumbar vertebrae and insert into the upper end of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femur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r>
              <a:rPr lang="en-US" altLang="en-US" dirty="0">
                <a:latin typeface="Book Antiqua" pitchFamily="18" charset="0"/>
              </a:rPr>
              <a:t>This group is divided by the hip bone into anterior and posterior group</a:t>
            </a:r>
            <a:endParaRPr lang="en-US" altLang="en-US" b="1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</a:pPr>
            <a:endParaRPr lang="en-US" altLang="en-US" dirty="0">
              <a:latin typeface="Book Antiqua" pitchFamily="18" charset="0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3"/>
          <p:cNvPicPr>
            <a:picLocks noChangeAspect="1" noChangeArrowheads="1"/>
          </p:cNvPicPr>
          <p:nvPr/>
        </p:nvPicPr>
        <p:blipFill>
          <a:blip r:embed="rId2" cstate="print"/>
          <a:srcRect l="7788" r="37685" b="37993"/>
          <a:stretch>
            <a:fillRect/>
          </a:stretch>
        </p:blipFill>
        <p:spPr bwMode="auto">
          <a:xfrm>
            <a:off x="109538" y="0"/>
            <a:ext cx="4779962" cy="4081463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38915" name="Picture 4"/>
          <p:cNvPicPr>
            <a:picLocks noChangeAspect="1" noChangeArrowheads="1"/>
          </p:cNvPicPr>
          <p:nvPr/>
        </p:nvPicPr>
        <p:blipFill>
          <a:blip r:embed="rId3" cstate="print"/>
          <a:srcRect l="8711" r="41745" b="37549"/>
          <a:stretch>
            <a:fillRect/>
          </a:stretch>
        </p:blipFill>
        <p:spPr bwMode="auto">
          <a:xfrm>
            <a:off x="4787900" y="2636838"/>
            <a:ext cx="4344988" cy="411480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/>
          <p:cNvPicPr>
            <a:picLocks noChangeAspect="1" noChangeArrowheads="1"/>
          </p:cNvPicPr>
          <p:nvPr/>
        </p:nvPicPr>
        <p:blipFill>
          <a:blip r:embed="rId2" cstate="print"/>
          <a:srcRect l="10445" r="41891" b="38190"/>
          <a:stretch>
            <a:fillRect/>
          </a:stretch>
        </p:blipFill>
        <p:spPr bwMode="auto">
          <a:xfrm>
            <a:off x="1116013" y="100013"/>
            <a:ext cx="6938962" cy="6757987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31763"/>
            <a:ext cx="8229600" cy="777875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9900"/>
                </a:solidFill>
                <a:latin typeface="Book Antiqua" pitchFamily="18" charset="0"/>
              </a:rPr>
              <a:t>MUSCLES OF THIGH</a:t>
            </a:r>
            <a:endParaRPr lang="sr-Cyrl-CS" altLang="en-US" sz="2400" b="1" dirty="0">
              <a:solidFill>
                <a:srgbClr val="FF9900"/>
              </a:solidFill>
              <a:latin typeface="Book Antiqua" pitchFamily="18" charset="0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" y="981075"/>
            <a:ext cx="5326063" cy="57610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en-US" sz="1800" b="1" dirty="0">
                <a:latin typeface="Book Antiqua" pitchFamily="18" charset="0"/>
              </a:rPr>
              <a:t>Anterior group</a:t>
            </a:r>
            <a:r>
              <a:rPr lang="sr-Latn-CS" altLang="en-US" sz="1800" b="1" dirty="0">
                <a:latin typeface="Book Antiqua" pitchFamily="18" charset="0"/>
              </a:rPr>
              <a:t>: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 b="1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</a:rPr>
              <a:t>	</a:t>
            </a:r>
            <a:r>
              <a:rPr lang="sr-Latn-CS" altLang="en-US" sz="1800" b="1" dirty="0">
                <a:latin typeface="Book Antiqua" pitchFamily="18" charset="0"/>
              </a:rPr>
              <a:t>- m. quadriceps femoris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</a:rPr>
              <a:t>	 	 m. rectus femoris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</a:rPr>
              <a:t>		 m. vastus lateralis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</a:rPr>
              <a:t>		 m. vastus intermedius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</a:rPr>
              <a:t>		 m. vastus medialis</a:t>
            </a:r>
            <a:br>
              <a:rPr lang="sr-Latn-CS" altLang="en-US" sz="1800" b="1" dirty="0">
                <a:latin typeface="Book Antiqua" pitchFamily="18" charset="0"/>
              </a:rPr>
            </a:br>
            <a:r>
              <a:rPr lang="en-US" altLang="en-US" sz="1800" b="1" dirty="0">
                <a:latin typeface="Book Antiqua" pitchFamily="18" charset="0"/>
              </a:rPr>
              <a:t>   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femoralis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    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function: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flexor of thigh and extensor of leg</a:t>
            </a:r>
            <a:endParaRPr lang="en-US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sr-Latn-CS" altLang="en-US" sz="1800" b="1" dirty="0">
                <a:latin typeface="Book Antiqua" pitchFamily="18" charset="0"/>
              </a:rPr>
              <a:t>	- m. sartorius</a:t>
            </a:r>
            <a:br>
              <a:rPr lang="sr-Latn-CS" altLang="en-US" sz="1800" b="1" dirty="0">
                <a:latin typeface="Book Antiqua" pitchFamily="18" charset="0"/>
              </a:rPr>
            </a:br>
            <a:r>
              <a:rPr lang="sr-Latn-CS" altLang="en-US" sz="1800" b="1" dirty="0">
                <a:latin typeface="Book Antiqua" pitchFamily="18" charset="0"/>
              </a:rPr>
              <a:t> </a:t>
            </a:r>
            <a:r>
              <a:rPr lang="en-US" altLang="en-US" sz="1800" b="1" dirty="0">
                <a:latin typeface="Book Antiqua" pitchFamily="18" charset="0"/>
              </a:rPr>
              <a:t>   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femoralis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     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function: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flexor of thigh and flexor of leg</a:t>
            </a:r>
            <a:endParaRPr lang="en-US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 dirty="0">
              <a:latin typeface="Book Antiqua" pitchFamily="18" charset="0"/>
            </a:endParaRPr>
          </a:p>
          <a:p>
            <a:pPr>
              <a:lnSpc>
                <a:spcPct val="80000"/>
              </a:lnSpc>
            </a:pPr>
            <a:r>
              <a:rPr lang="en-GB" altLang="en-US" sz="1800" b="1" dirty="0">
                <a:latin typeface="Book Antiqua" pitchFamily="18" charset="0"/>
              </a:rPr>
              <a:t>Posterior group</a:t>
            </a:r>
            <a:r>
              <a:rPr lang="sr-Cyrl-CS" altLang="en-US" sz="1800" b="1" dirty="0">
                <a:latin typeface="Book Antiqua" pitchFamily="18" charset="0"/>
              </a:rPr>
              <a:t>: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 b="1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</a:rPr>
              <a:t>	- m. semimembranosus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</a:rPr>
              <a:t>	- m. semitendinosus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</a:rPr>
              <a:t>	- m. biceps femoris</a:t>
            </a:r>
            <a:br>
              <a:rPr lang="sr-Latn-CS" altLang="en-US" sz="1800" dirty="0">
                <a:latin typeface="Book Antiqua" pitchFamily="18" charset="0"/>
              </a:rPr>
            </a:br>
            <a:br>
              <a:rPr lang="sr-Latn-CS" altLang="en-US" sz="1800" dirty="0"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    </a:t>
            </a:r>
            <a:r>
              <a:rPr lang="sr-Latn-CS" altLang="en-US" sz="14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innervation</a:t>
            </a:r>
            <a:r>
              <a:rPr lang="sr-Latn-CS" altLang="en-US" sz="1400" dirty="0">
                <a:solidFill>
                  <a:schemeClr val="tx2"/>
                </a:solidFill>
                <a:latin typeface="Book Antiqua" pitchFamily="18" charset="0"/>
              </a:rPr>
              <a:t>: 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ischiadicus</a:t>
            </a:r>
            <a:br>
              <a:rPr lang="sr-Latn-C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sr-Latn-CS" altLang="en-US" sz="1400" dirty="0">
                <a:solidFill>
                  <a:schemeClr val="tx2"/>
                </a:solidFill>
                <a:latin typeface="Book Antiqua" pitchFamily="18" charset="0"/>
              </a:rPr>
              <a:t>     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function</a:t>
            </a:r>
            <a:r>
              <a:rPr lang="sr-Latn-CS" altLang="en-US" sz="1400" dirty="0">
                <a:solidFill>
                  <a:schemeClr val="tx2"/>
                </a:solidFill>
                <a:latin typeface="Book Antiqua" pitchFamily="18" charset="0"/>
              </a:rPr>
              <a:t>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extensors of thigh and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flaexors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of leg</a:t>
            </a:r>
            <a:endParaRPr lang="sr-Latn-CS" altLang="en-US" sz="1400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4009" y="985838"/>
            <a:ext cx="4469830" cy="43513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sz="1800" b="1" dirty="0">
                <a:latin typeface="Book Antiqua" pitchFamily="18" charset="0"/>
              </a:rPr>
              <a:t>Medial group</a:t>
            </a:r>
            <a:r>
              <a:rPr lang="sr-Latn-CS" altLang="en-US" sz="1800" b="1" dirty="0">
                <a:latin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b="1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</a:rPr>
              <a:t>	- m. pectineus</a:t>
            </a:r>
            <a:br>
              <a:rPr lang="sr-Latn-CS" altLang="en-US" sz="1800" b="1" dirty="0">
                <a:latin typeface="Book Antiqua" pitchFamily="18" charset="0"/>
              </a:rPr>
            </a:br>
            <a:r>
              <a:rPr lang="en-US" altLang="en-US" sz="1800" b="1" dirty="0">
                <a:latin typeface="Book Antiqua" pitchFamily="18" charset="0"/>
              </a:rPr>
              <a:t> </a:t>
            </a:r>
            <a:r>
              <a:rPr lang="en-GB" altLang="en-US" sz="1800" b="1" dirty="0">
                <a:latin typeface="Book Antiqua" pitchFamily="18" charset="0"/>
              </a:rPr>
              <a:t>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femoralis</a:t>
            </a:r>
            <a:r>
              <a:rPr lang="en-US" altLang="en-US" sz="1400" dirty="0">
                <a:latin typeface="Book Antiqua" pitchFamily="18" charset="0"/>
              </a:rPr>
              <a:t> and </a:t>
            </a:r>
            <a:r>
              <a:rPr lang="en-GB" altLang="en-US" sz="1400" dirty="0">
                <a:latin typeface="Book Antiqua" pitchFamily="18" charset="0"/>
              </a:rPr>
              <a:t>n. </a:t>
            </a:r>
            <a:r>
              <a:rPr lang="en-GB" altLang="en-US" sz="1400" dirty="0" err="1">
                <a:latin typeface="Book Antiqua" pitchFamily="18" charset="0"/>
              </a:rPr>
              <a:t>obturatorius</a:t>
            </a:r>
            <a:endParaRPr lang="en-GB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</a:rPr>
              <a:t>	- m. adductor longus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   </a:t>
            </a:r>
            <a:r>
              <a:rPr lang="sr-Latn-CS" altLang="en-US" sz="14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innervation</a:t>
            </a:r>
            <a:r>
              <a:rPr lang="sr-Latn-CS" altLang="en-US" sz="1400" dirty="0">
                <a:solidFill>
                  <a:schemeClr val="tx2"/>
                </a:solidFill>
                <a:latin typeface="Book Antiqua" pitchFamily="18" charset="0"/>
              </a:rPr>
              <a:t>: n. femoralis</a:t>
            </a:r>
            <a:r>
              <a:rPr lang="sr-Latn-CS" altLang="en-US" sz="1400" dirty="0">
                <a:latin typeface="Book Antiqua" pitchFamily="18" charset="0"/>
              </a:rPr>
              <a:t> </a:t>
            </a:r>
            <a:r>
              <a:rPr lang="en-GB" altLang="en-US" sz="1400" dirty="0">
                <a:latin typeface="Book Antiqua" pitchFamily="18" charset="0"/>
              </a:rPr>
              <a:t>and</a:t>
            </a:r>
            <a:r>
              <a:rPr lang="sr-Latn-CS" altLang="en-US" sz="1400" dirty="0">
                <a:latin typeface="Book Antiqua" pitchFamily="18" charset="0"/>
              </a:rPr>
              <a:t> n. obturatorius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</a:rPr>
              <a:t>	- m. adductor brevis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   </a:t>
            </a:r>
            <a:r>
              <a:rPr lang="sr-Latn-CS" altLang="en-US" sz="14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innervation</a:t>
            </a:r>
            <a:r>
              <a:rPr lang="sr-Latn-CS" altLang="en-US" sz="1400" dirty="0">
                <a:solidFill>
                  <a:schemeClr val="tx2"/>
                </a:solidFill>
                <a:latin typeface="Book Antiqua" pitchFamily="18" charset="0"/>
              </a:rPr>
              <a:t>: </a:t>
            </a:r>
            <a:r>
              <a:rPr lang="sr-Latn-CS" altLang="en-US" sz="1400" dirty="0">
                <a:latin typeface="Book Antiqua" pitchFamily="18" charset="0"/>
              </a:rPr>
              <a:t>n. obturatorius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</a:rPr>
              <a:t>	- m. adductor magnus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   </a:t>
            </a:r>
            <a:r>
              <a:rPr lang="sr-Latn-CS" altLang="en-US" sz="14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innervation</a:t>
            </a:r>
            <a:r>
              <a:rPr lang="sr-Latn-CS" altLang="en-US" sz="1400" dirty="0">
                <a:solidFill>
                  <a:schemeClr val="tx2"/>
                </a:solidFill>
                <a:latin typeface="Book Antiqua" pitchFamily="18" charset="0"/>
              </a:rPr>
              <a:t>: </a:t>
            </a:r>
            <a:r>
              <a:rPr lang="sr-Latn-CS" altLang="en-US" sz="1400" dirty="0">
                <a:latin typeface="Book Antiqua" pitchFamily="18" charset="0"/>
              </a:rPr>
              <a:t>n. obturatorius</a:t>
            </a:r>
            <a:r>
              <a:rPr lang="en-GB" altLang="en-US" sz="1400" dirty="0">
                <a:latin typeface="Book Antiqua" pitchFamily="18" charset="0"/>
              </a:rPr>
              <a:t> and</a:t>
            </a:r>
            <a:r>
              <a:rPr lang="sr-Latn-CS" altLang="en-US" sz="1400" dirty="0">
                <a:latin typeface="Book Antiqua" pitchFamily="18" charset="0"/>
              </a:rPr>
              <a:t> </a:t>
            </a:r>
            <a:r>
              <a:rPr lang="en-GB" altLang="en-US" sz="1400" dirty="0">
                <a:latin typeface="Book Antiqua" pitchFamily="18" charset="0"/>
              </a:rPr>
              <a:t>n. </a:t>
            </a:r>
            <a:r>
              <a:rPr lang="en-GB" altLang="en-US" sz="1400" dirty="0" err="1">
                <a:latin typeface="Book Antiqua" pitchFamily="18" charset="0"/>
              </a:rPr>
              <a:t>ischiadicus</a:t>
            </a:r>
            <a:endParaRPr lang="sr-Latn-CS" altLang="en-US" sz="14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</a:rPr>
              <a:t>	- m. gracilis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  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innervation: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en-GB" altLang="en-US" sz="1400" dirty="0">
                <a:latin typeface="Book Antiqua" pitchFamily="18" charset="0"/>
              </a:rPr>
              <a:t>n. </a:t>
            </a:r>
            <a:r>
              <a:rPr lang="en-GB" altLang="en-US" sz="1400" dirty="0" err="1">
                <a:latin typeface="Book Antiqua" pitchFamily="18" charset="0"/>
              </a:rPr>
              <a:t>obturatorius</a:t>
            </a:r>
            <a:endParaRPr lang="en-GB" altLang="en-US" sz="14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GB" altLang="en-US" sz="14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GB" altLang="en-US" sz="14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400" dirty="0">
                <a:solidFill>
                  <a:schemeClr val="tx2"/>
                </a:solidFill>
                <a:latin typeface="Book Antiqua" pitchFamily="18" charset="0"/>
              </a:rPr>
              <a:t>    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		</a:t>
            </a:r>
            <a:r>
              <a:rPr lang="sr-Latn-CS" altLang="en-US" sz="14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function</a:t>
            </a:r>
            <a:r>
              <a:rPr lang="sr-Latn-CS" altLang="en-US" sz="1400" dirty="0">
                <a:solidFill>
                  <a:schemeClr val="tx2"/>
                </a:solidFill>
                <a:latin typeface="Book Antiqua" pitchFamily="18" charset="0"/>
              </a:rPr>
              <a:t>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adductors of thigh</a:t>
            </a:r>
            <a:endParaRPr lang="sr-Latn-CS" altLang="en-US" sz="1400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2228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r-Latn-CS" altLang="en-US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462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r-Latn-CS" altLang="en-US"/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/>
          <p:cNvPicPr>
            <a:picLocks noChangeAspect="1" noChangeArrowheads="1"/>
          </p:cNvPicPr>
          <p:nvPr/>
        </p:nvPicPr>
        <p:blipFill>
          <a:blip r:embed="rId2" cstate="print"/>
          <a:srcRect l="10889" r="42372" b="38583"/>
          <a:stretch>
            <a:fillRect/>
          </a:stretch>
        </p:blipFill>
        <p:spPr bwMode="auto">
          <a:xfrm>
            <a:off x="1187450" y="0"/>
            <a:ext cx="6802438" cy="670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Connector 2"/>
          <p:cNvCxnSpPr/>
          <p:nvPr/>
        </p:nvCxnSpPr>
        <p:spPr bwMode="auto">
          <a:xfrm>
            <a:off x="5436096" y="2780928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/>
          <p:cNvCxnSpPr/>
          <p:nvPr/>
        </p:nvCxnSpPr>
        <p:spPr bwMode="auto">
          <a:xfrm>
            <a:off x="5436096" y="2348880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>
            <a:off x="5436096" y="3284984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>
            <a:off x="2123728" y="2996952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1907704" y="3789040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5436096" y="3645024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5436096" y="4221088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/>
          <p:cNvPicPr>
            <a:picLocks noChangeAspect="1" noChangeArrowheads="1"/>
          </p:cNvPicPr>
          <p:nvPr/>
        </p:nvPicPr>
        <p:blipFill>
          <a:blip r:embed="rId2" cstate="print"/>
          <a:srcRect l="11995" r="44402" b="38780"/>
          <a:stretch>
            <a:fillRect/>
          </a:stretch>
        </p:blipFill>
        <p:spPr bwMode="auto">
          <a:xfrm>
            <a:off x="1258888" y="166688"/>
            <a:ext cx="6351587" cy="669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Connector 2"/>
          <p:cNvCxnSpPr/>
          <p:nvPr/>
        </p:nvCxnSpPr>
        <p:spPr bwMode="auto">
          <a:xfrm>
            <a:off x="5364088" y="3429000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/>
          <p:cNvCxnSpPr/>
          <p:nvPr/>
        </p:nvCxnSpPr>
        <p:spPr bwMode="auto">
          <a:xfrm>
            <a:off x="5220072" y="2924944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>
            <a:off x="5364088" y="3933056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>
            <a:off x="2267744" y="3645024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2123728" y="4437112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5436096" y="4653136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5364088" y="5229200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/>
          <p:cNvPicPr>
            <a:picLocks noChangeAspect="1" noChangeArrowheads="1"/>
          </p:cNvPicPr>
          <p:nvPr/>
        </p:nvPicPr>
        <p:blipFill>
          <a:blip r:embed="rId2" cstate="print"/>
          <a:srcRect l="8563" r="38017" b="37746"/>
          <a:stretch>
            <a:fillRect/>
          </a:stretch>
        </p:blipFill>
        <p:spPr bwMode="auto">
          <a:xfrm>
            <a:off x="611188" y="0"/>
            <a:ext cx="7780337" cy="680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Connector 2"/>
          <p:cNvCxnSpPr/>
          <p:nvPr/>
        </p:nvCxnSpPr>
        <p:spPr bwMode="auto">
          <a:xfrm>
            <a:off x="5796136" y="2492896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/>
          <p:cNvCxnSpPr/>
          <p:nvPr/>
        </p:nvCxnSpPr>
        <p:spPr bwMode="auto">
          <a:xfrm>
            <a:off x="5652120" y="2708920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>
            <a:off x="5508104" y="3789040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 l="9961" r="53711" b="41875"/>
          <a:stretch>
            <a:fillRect/>
          </a:stretch>
        </p:blipFill>
        <p:spPr bwMode="auto">
          <a:xfrm>
            <a:off x="1214438" y="0"/>
            <a:ext cx="6643687" cy="664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Connector 2"/>
          <p:cNvCxnSpPr/>
          <p:nvPr/>
        </p:nvCxnSpPr>
        <p:spPr bwMode="auto">
          <a:xfrm>
            <a:off x="5652120" y="4149080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>
            <a:off x="5652120" y="4437112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 flipH="1">
            <a:off x="2051720" y="4293096"/>
            <a:ext cx="151216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 flipH="1">
            <a:off x="2051720" y="4797152"/>
            <a:ext cx="151216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561975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9900"/>
                </a:solidFill>
                <a:latin typeface="Book Antiqua" pitchFamily="18" charset="0"/>
              </a:rPr>
              <a:t>MUSCLES OF THE LEG</a:t>
            </a:r>
            <a:endParaRPr lang="sr-Cyrl-CS" altLang="en-US" sz="2400" b="1" dirty="0">
              <a:solidFill>
                <a:srgbClr val="FF9900"/>
              </a:solidFill>
              <a:latin typeface="Book Antiqua" pitchFamily="18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-1555" y="1268760"/>
            <a:ext cx="4789488" cy="540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1800" b="1" dirty="0">
                <a:latin typeface="Book Antiqua" pitchFamily="18" charset="0"/>
              </a:rPr>
              <a:t>Anterior group: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- m. </a:t>
            </a:r>
            <a:r>
              <a:rPr lang="en-US" altLang="en-US" sz="1800" dirty="0" err="1">
                <a:latin typeface="Book Antiqua" pitchFamily="18" charset="0"/>
              </a:rPr>
              <a:t>tibialis</a:t>
            </a:r>
            <a:r>
              <a:rPr lang="en-US" altLang="en-US" sz="1800" dirty="0">
                <a:latin typeface="Book Antiqua" pitchFamily="18" charset="0"/>
              </a:rPr>
              <a:t> anterior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- m. extensor </a:t>
            </a:r>
            <a:r>
              <a:rPr lang="en-US" altLang="en-US" sz="1800" dirty="0" err="1">
                <a:latin typeface="Book Antiqua" pitchFamily="18" charset="0"/>
              </a:rPr>
              <a:t>digitorum</a:t>
            </a: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dirty="0" err="1">
                <a:latin typeface="Book Antiqua" pitchFamily="18" charset="0"/>
              </a:rPr>
              <a:t>longus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- m. extensor </a:t>
            </a:r>
            <a:r>
              <a:rPr lang="en-US" altLang="en-US" sz="1800" dirty="0" err="1">
                <a:latin typeface="Book Antiqua" pitchFamily="18" charset="0"/>
              </a:rPr>
              <a:t>hallucis</a:t>
            </a: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dirty="0" err="1">
                <a:latin typeface="Book Antiqua" pitchFamily="18" charset="0"/>
              </a:rPr>
              <a:t>longus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- m. peroneus </a:t>
            </a:r>
            <a:r>
              <a:rPr lang="en-US" altLang="en-US" sz="1800" dirty="0" err="1">
                <a:latin typeface="Book Antiqua" pitchFamily="18" charset="0"/>
              </a:rPr>
              <a:t>tertius</a:t>
            </a:r>
            <a:br>
              <a:rPr lang="en-US" altLang="en-US" sz="1800" dirty="0">
                <a:latin typeface="Book Antiqua" pitchFamily="18" charset="0"/>
              </a:rPr>
            </a:b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b="1" dirty="0">
                <a:latin typeface="Book Antiqua" pitchFamily="18" charset="0"/>
              </a:rPr>
              <a:t>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peroneus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profundus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(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terminal</a:t>
            </a:r>
            <a:b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    branch of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n. peroneus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communis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which is terminal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   branch of 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ischiadicus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)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function: dorsal flexion of the foot (toes are raised</a:t>
            </a:r>
            <a:b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   and heel is on the ground)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en-US" sz="1800" b="1" dirty="0">
                <a:latin typeface="Book Antiqua" pitchFamily="18" charset="0"/>
              </a:rPr>
              <a:t>Lateral group: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- m. peroneus </a:t>
            </a:r>
            <a:r>
              <a:rPr lang="en-US" altLang="en-US" sz="1800" dirty="0" err="1">
                <a:latin typeface="Book Antiqua" pitchFamily="18" charset="0"/>
              </a:rPr>
              <a:t>longus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- m. peroneus </a:t>
            </a:r>
            <a:r>
              <a:rPr lang="en-US" altLang="en-US" sz="1800" dirty="0" err="1">
                <a:latin typeface="Book Antiqua" pitchFamily="18" charset="0"/>
              </a:rPr>
              <a:t>brevis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/>
              <a:t>	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	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peroneus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superficialis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(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terminal</a:t>
            </a:r>
            <a:b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    branch of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n. peroneus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communis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which is terminal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   branch of 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ischiadicus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)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function: plantar flexion of the foot </a:t>
            </a:r>
            <a:b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                     (toes are on the ground, heel is raised)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83113" y="1265992"/>
            <a:ext cx="4464050" cy="49688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b="1" dirty="0">
                <a:latin typeface="Book Antiqua" pitchFamily="18" charset="0"/>
              </a:rPr>
              <a:t>Posterior group: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altLang="en-US" sz="1800" b="1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US" altLang="en-US" sz="1800" u="sng" dirty="0">
                <a:latin typeface="Book Antiqua" pitchFamily="18" charset="0"/>
              </a:rPr>
              <a:t>superficial layer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- m. triceps </a:t>
            </a:r>
            <a:r>
              <a:rPr lang="en-US" altLang="en-US" sz="1800" dirty="0" err="1">
                <a:latin typeface="Book Antiqua" pitchFamily="18" charset="0"/>
              </a:rPr>
              <a:t>surae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- m. </a:t>
            </a:r>
            <a:r>
              <a:rPr lang="en-US" altLang="en-US" sz="1800" dirty="0" err="1">
                <a:latin typeface="Book Antiqua" pitchFamily="18" charset="0"/>
              </a:rPr>
              <a:t>plantaris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US" altLang="en-US" sz="1800" u="sng" dirty="0">
                <a:latin typeface="Book Antiqua" pitchFamily="18" charset="0"/>
              </a:rPr>
              <a:t>deep layer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- m. </a:t>
            </a:r>
            <a:r>
              <a:rPr lang="en-US" altLang="en-US" sz="1800" dirty="0" err="1">
                <a:latin typeface="Book Antiqua" pitchFamily="18" charset="0"/>
              </a:rPr>
              <a:t>popliteus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- m. </a:t>
            </a:r>
            <a:r>
              <a:rPr lang="en-US" altLang="en-US" sz="1800" dirty="0" err="1">
                <a:latin typeface="Book Antiqua" pitchFamily="18" charset="0"/>
              </a:rPr>
              <a:t>tibialis</a:t>
            </a:r>
            <a:r>
              <a:rPr lang="en-US" altLang="en-US" sz="1800" dirty="0">
                <a:latin typeface="Book Antiqua" pitchFamily="18" charset="0"/>
              </a:rPr>
              <a:t> posterior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dirty="0">
                <a:latin typeface="Book Antiqua" pitchFamily="18" charset="0"/>
              </a:rPr>
              <a:t>	- m. flexor </a:t>
            </a:r>
            <a:r>
              <a:rPr lang="en-US" altLang="en-US" sz="1800" dirty="0" err="1">
                <a:latin typeface="Book Antiqua" pitchFamily="18" charset="0"/>
              </a:rPr>
              <a:t>digitorum</a:t>
            </a: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dirty="0" err="1">
                <a:latin typeface="Book Antiqua" pitchFamily="18" charset="0"/>
              </a:rPr>
              <a:t>longus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m. flexor </a:t>
            </a:r>
            <a:r>
              <a:rPr lang="en-US" altLang="en-US" sz="1800" dirty="0" err="1">
                <a:latin typeface="Book Antiqua" pitchFamily="18" charset="0"/>
              </a:rPr>
              <a:t>hallucis</a:t>
            </a: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dirty="0" err="1">
                <a:latin typeface="Book Antiqua" pitchFamily="18" charset="0"/>
              </a:rPr>
              <a:t>longus</a:t>
            </a:r>
            <a:br>
              <a:rPr lang="en-US" altLang="en-US" sz="1800" dirty="0">
                <a:latin typeface="Book Antiqua" pitchFamily="18" charset="0"/>
              </a:rPr>
            </a:br>
            <a:br>
              <a:rPr lang="en-US" altLang="en-US" sz="1800" dirty="0">
                <a:latin typeface="Book Antiqua" pitchFamily="18" charset="0"/>
              </a:rPr>
            </a:br>
            <a:br>
              <a:rPr lang="en-US" altLang="en-US" sz="1400" dirty="0"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innervation: 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tibialis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(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terminal branch of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                                             n. </a:t>
            </a:r>
            <a:r>
              <a:rPr lang="en-GB" altLang="en-US" sz="1400" dirty="0" err="1">
                <a:solidFill>
                  <a:schemeClr val="tx2"/>
                </a:solidFill>
                <a:latin typeface="Book Antiqua" pitchFamily="18" charset="0"/>
              </a:rPr>
              <a:t>ischiadicus</a:t>
            </a: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)</a:t>
            </a:r>
            <a:b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function: plantar flexion of the foot</a:t>
            </a:r>
            <a:b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                     (toes are on the ground, heel is raised)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altLang="en-US" sz="1400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46085" name="Rectangle 3"/>
          <p:cNvSpPr>
            <a:spLocks noGrp="1" noChangeArrowheads="1"/>
          </p:cNvSpPr>
          <p:nvPr/>
        </p:nvSpPr>
        <p:spPr bwMode="auto">
          <a:xfrm>
            <a:off x="55563" y="536575"/>
            <a:ext cx="8837612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en-US" dirty="0">
                <a:latin typeface="Book Antiqua" pitchFamily="18" charset="0"/>
              </a:rPr>
              <a:t>Origin from the bones of the leg and insert into foot bones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025 mastikatorni m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l="1276" t="2428" r="3134" b="4942"/>
          <a:stretch>
            <a:fillRect/>
          </a:stretch>
        </p:blipFill>
        <p:spPr bwMode="auto">
          <a:xfrm>
            <a:off x="107950" y="117475"/>
            <a:ext cx="4906963" cy="51117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pic>
        <p:nvPicPr>
          <p:cNvPr id="6147" name="Picture 4" descr="027 mastikatorni m"/>
          <p:cNvPicPr>
            <a:picLocks noChangeAspect="1" noChangeArrowheads="1"/>
          </p:cNvPicPr>
          <p:nvPr/>
        </p:nvPicPr>
        <p:blipFill>
          <a:blip r:embed="rId3" cstate="print"/>
          <a:srcRect l="1469" b="-35"/>
          <a:stretch>
            <a:fillRect/>
          </a:stretch>
        </p:blipFill>
        <p:spPr bwMode="auto">
          <a:xfrm>
            <a:off x="5219700" y="3068638"/>
            <a:ext cx="3830638" cy="35702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/>
          <p:cNvPicPr>
            <a:picLocks noChangeAspect="1" noChangeArrowheads="1"/>
          </p:cNvPicPr>
          <p:nvPr/>
        </p:nvPicPr>
        <p:blipFill>
          <a:blip r:embed="rId2" cstate="print"/>
          <a:srcRect l="8415" r="40047" b="37993"/>
          <a:stretch>
            <a:fillRect/>
          </a:stretch>
        </p:blipFill>
        <p:spPr bwMode="auto">
          <a:xfrm>
            <a:off x="684213" y="76200"/>
            <a:ext cx="7507287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Connector 2"/>
          <p:cNvCxnSpPr/>
          <p:nvPr/>
        </p:nvCxnSpPr>
        <p:spPr bwMode="auto">
          <a:xfrm>
            <a:off x="5148064" y="4581128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/>
          <p:cNvCxnSpPr/>
          <p:nvPr/>
        </p:nvCxnSpPr>
        <p:spPr bwMode="auto">
          <a:xfrm>
            <a:off x="5004048" y="4869160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>
            <a:off x="2051720" y="3573016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>
            <a:off x="1979712" y="6021288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/>
          <p:cNvPicPr>
            <a:picLocks noChangeAspect="1" noChangeArrowheads="1"/>
          </p:cNvPicPr>
          <p:nvPr/>
        </p:nvPicPr>
        <p:blipFill>
          <a:blip r:embed="rId2" cstate="print"/>
          <a:srcRect l="8711" r="37389" b="37549"/>
          <a:stretch>
            <a:fillRect/>
          </a:stretch>
        </p:blipFill>
        <p:spPr bwMode="auto">
          <a:xfrm>
            <a:off x="684213" y="30163"/>
            <a:ext cx="7848600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Connector 3"/>
          <p:cNvCxnSpPr/>
          <p:nvPr/>
        </p:nvCxnSpPr>
        <p:spPr bwMode="auto">
          <a:xfrm>
            <a:off x="1475656" y="4005064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>
            <a:off x="1619672" y="5013176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 cstate="print"/>
          <a:srcRect l="10298" r="42224" b="38190"/>
          <a:stretch>
            <a:fillRect/>
          </a:stretch>
        </p:blipFill>
        <p:spPr bwMode="auto">
          <a:xfrm>
            <a:off x="1042988" y="96838"/>
            <a:ext cx="6916737" cy="676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Connector 2"/>
          <p:cNvCxnSpPr/>
          <p:nvPr/>
        </p:nvCxnSpPr>
        <p:spPr bwMode="auto">
          <a:xfrm>
            <a:off x="2123728" y="2996952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/>
          <p:cNvCxnSpPr/>
          <p:nvPr/>
        </p:nvCxnSpPr>
        <p:spPr bwMode="auto">
          <a:xfrm>
            <a:off x="5724128" y="4005064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>
            <a:off x="5292080" y="4437112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/>
          <p:cNvPicPr>
            <a:picLocks noChangeAspect="1" noChangeArrowheads="1"/>
          </p:cNvPicPr>
          <p:nvPr/>
        </p:nvPicPr>
        <p:blipFill>
          <a:blip r:embed="rId2" cstate="print"/>
          <a:srcRect l="9818" r="42224" b="37746"/>
          <a:stretch>
            <a:fillRect/>
          </a:stretch>
        </p:blipFill>
        <p:spPr bwMode="auto">
          <a:xfrm>
            <a:off x="1042988" y="53975"/>
            <a:ext cx="6985000" cy="680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Connector 2"/>
          <p:cNvCxnSpPr/>
          <p:nvPr/>
        </p:nvCxnSpPr>
        <p:spPr bwMode="auto">
          <a:xfrm>
            <a:off x="2331368" y="2772544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/>
          <p:cNvCxnSpPr/>
          <p:nvPr/>
        </p:nvCxnSpPr>
        <p:spPr bwMode="auto">
          <a:xfrm>
            <a:off x="2483768" y="2924944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/>
          <p:cNvPicPr>
            <a:picLocks noChangeAspect="1" noChangeArrowheads="1"/>
          </p:cNvPicPr>
          <p:nvPr/>
        </p:nvPicPr>
        <p:blipFill>
          <a:blip r:embed="rId2" cstate="print"/>
          <a:srcRect l="9818" r="37685" b="37549"/>
          <a:stretch>
            <a:fillRect/>
          </a:stretch>
        </p:blipFill>
        <p:spPr bwMode="auto">
          <a:xfrm>
            <a:off x="827088" y="30163"/>
            <a:ext cx="7643812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Connector 2"/>
          <p:cNvCxnSpPr/>
          <p:nvPr/>
        </p:nvCxnSpPr>
        <p:spPr bwMode="auto">
          <a:xfrm>
            <a:off x="2158321" y="4077072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/>
          <p:cNvCxnSpPr/>
          <p:nvPr/>
        </p:nvCxnSpPr>
        <p:spPr bwMode="auto">
          <a:xfrm>
            <a:off x="5652120" y="3573016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>
            <a:off x="2123728" y="3590858"/>
            <a:ext cx="158417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620713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9900"/>
                </a:solidFill>
                <a:latin typeface="Book Antiqua" pitchFamily="18" charset="0"/>
              </a:rPr>
              <a:t>MUSCLES OF THE FOOT</a:t>
            </a:r>
            <a:endParaRPr lang="sr-Cyrl-CS" altLang="en-US" sz="2400" b="1" dirty="0">
              <a:solidFill>
                <a:srgbClr val="FF9900"/>
              </a:solidFill>
              <a:latin typeface="Book Antiqua" pitchFamily="18" charset="0"/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765175"/>
            <a:ext cx="4038600" cy="58324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sz="1800" b="1" dirty="0">
                <a:solidFill>
                  <a:srgbClr val="FF0000"/>
                </a:solidFill>
                <a:latin typeface="Book Antiqua" pitchFamily="18" charset="0"/>
              </a:rPr>
              <a:t>Dorsal group</a:t>
            </a:r>
            <a:r>
              <a:rPr lang="sr-Latn-CS" altLang="en-US" sz="1800" b="1" dirty="0">
                <a:solidFill>
                  <a:srgbClr val="FF0000"/>
                </a:solidFill>
                <a:latin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b="1" dirty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solidFill>
                  <a:srgbClr val="FF0000"/>
                </a:solidFill>
                <a:latin typeface="Book Antiqua" pitchFamily="18" charset="0"/>
              </a:rPr>
              <a:t>	- m. extensor digitorum brevis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solidFill>
                  <a:srgbClr val="FF0000"/>
                </a:solidFill>
                <a:latin typeface="Book Antiqua" pitchFamily="18" charset="0"/>
              </a:rPr>
              <a:t>	- m. extensor hallucis brevis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b="1" dirty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en-US" sz="1800" b="1" dirty="0">
                <a:solidFill>
                  <a:srgbClr val="FF0000"/>
                </a:solidFill>
                <a:latin typeface="Book Antiqua" pitchFamily="18" charset="0"/>
              </a:rPr>
              <a:t>Plantar group</a:t>
            </a:r>
            <a:r>
              <a:rPr lang="sr-Cyrl-CS" altLang="en-US" sz="1800" b="1" dirty="0">
                <a:solidFill>
                  <a:srgbClr val="FF0000"/>
                </a:solidFill>
                <a:latin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CS" altLang="en-US" sz="1800" b="1" dirty="0">
                <a:solidFill>
                  <a:srgbClr val="FF0000"/>
                </a:solidFill>
                <a:latin typeface="Book Antiqua" pitchFamily="18" charset="0"/>
              </a:rPr>
              <a:t>		</a:t>
            </a:r>
            <a:r>
              <a:rPr lang="en-GB" altLang="en-US" sz="1800" b="1" u="sng" dirty="0">
                <a:solidFill>
                  <a:srgbClr val="FF0000"/>
                </a:solidFill>
                <a:latin typeface="Book Antiqua" pitchFamily="18" charset="0"/>
              </a:rPr>
              <a:t>Intermediate group</a:t>
            </a:r>
            <a:endParaRPr lang="sr-Cyrl-CS" altLang="en-US" sz="1800" b="1" u="sng" dirty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Cyrl-CS" altLang="en-US" sz="1800" b="1" u="sng" dirty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Cyrl-CS" altLang="en-US" sz="1800" b="1" dirty="0">
                <a:solidFill>
                  <a:srgbClr val="FF0000"/>
                </a:solidFill>
                <a:latin typeface="Book Antiqua" pitchFamily="18" charset="0"/>
              </a:rPr>
              <a:t>	</a:t>
            </a:r>
            <a:r>
              <a:rPr lang="en-GB" altLang="en-US" sz="1800" u="sng" dirty="0">
                <a:solidFill>
                  <a:srgbClr val="FF0000"/>
                </a:solidFill>
                <a:latin typeface="Book Antiqua" pitchFamily="18" charset="0"/>
              </a:rPr>
              <a:t>Superficial layer</a:t>
            </a:r>
            <a:r>
              <a:rPr lang="sr-Cyrl-CS" altLang="en-US" sz="1800" u="sng" dirty="0">
                <a:solidFill>
                  <a:srgbClr val="FF0000"/>
                </a:solidFill>
                <a:latin typeface="Book Antiqua" pitchFamily="18" charset="0"/>
              </a:rPr>
              <a:t>:</a:t>
            </a:r>
            <a:endParaRPr lang="sr-Latn-CS" altLang="en-US" sz="1800" u="sng" dirty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latin typeface="Book Antiqua" pitchFamily="18" charset="0"/>
              </a:rPr>
              <a:t>	- </a:t>
            </a:r>
            <a:r>
              <a:rPr lang="sr-Latn-CS" altLang="en-US" sz="1800" dirty="0">
                <a:solidFill>
                  <a:srgbClr val="FF0000"/>
                </a:solidFill>
                <a:latin typeface="Book Antiqua" pitchFamily="18" charset="0"/>
              </a:rPr>
              <a:t>m.</a:t>
            </a:r>
            <a:r>
              <a:rPr lang="sr-Latn-CS" altLang="en-US" sz="1800" b="1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sr-Latn-CS" altLang="en-US" sz="1800" dirty="0">
                <a:solidFill>
                  <a:srgbClr val="FF0000"/>
                </a:solidFill>
                <a:latin typeface="Book Antiqua" pitchFamily="18" charset="0"/>
              </a:rPr>
              <a:t>flexor digitorum brevis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dirty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latin typeface="Book Antiqua" pitchFamily="18" charset="0"/>
              </a:rPr>
              <a:t>	</a:t>
            </a:r>
            <a:r>
              <a:rPr lang="en-GB" altLang="en-US" sz="1800" u="sng" dirty="0">
                <a:solidFill>
                  <a:srgbClr val="FF0000"/>
                </a:solidFill>
                <a:latin typeface="Book Antiqua" pitchFamily="18" charset="0"/>
              </a:rPr>
              <a:t>Intermediate layer</a:t>
            </a:r>
            <a:r>
              <a:rPr lang="sr-Cyrl-CS" altLang="en-US" sz="1800" u="sng" dirty="0">
                <a:solidFill>
                  <a:srgbClr val="FF0000"/>
                </a:solidFill>
                <a:latin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solidFill>
                  <a:srgbClr val="FF0000"/>
                </a:solidFill>
                <a:latin typeface="Book Antiqua" pitchFamily="18" charset="0"/>
              </a:rPr>
              <a:t>	- mm. lumbricales (4)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solidFill>
                  <a:srgbClr val="FF0000"/>
                </a:solidFill>
                <a:latin typeface="Book Antiqua" pitchFamily="18" charset="0"/>
              </a:rPr>
              <a:t>	- m. quadratus plantae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dirty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solidFill>
                  <a:srgbClr val="FF0000"/>
                </a:solidFill>
                <a:latin typeface="Book Antiqua" pitchFamily="18" charset="0"/>
              </a:rPr>
              <a:t>	</a:t>
            </a:r>
            <a:r>
              <a:rPr lang="en-GB" altLang="en-US" sz="1800" u="sng" dirty="0">
                <a:solidFill>
                  <a:srgbClr val="FF0000"/>
                </a:solidFill>
                <a:latin typeface="Book Antiqua" pitchFamily="18" charset="0"/>
              </a:rPr>
              <a:t>Deep layer</a:t>
            </a:r>
            <a:r>
              <a:rPr lang="sr-Cyrl-CS" altLang="en-US" sz="1800" u="sng" dirty="0">
                <a:solidFill>
                  <a:srgbClr val="FF0000"/>
                </a:solidFill>
                <a:latin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solidFill>
                  <a:srgbClr val="FF0000"/>
                </a:solidFill>
                <a:latin typeface="Book Antiqua" pitchFamily="18" charset="0"/>
              </a:rPr>
              <a:t>	- m. interossei (7)</a:t>
            </a:r>
            <a:endParaRPr lang="en-US" altLang="en-US" sz="18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3438" y="2636838"/>
            <a:ext cx="4038600" cy="3384550"/>
          </a:xfrm>
        </p:spPr>
        <p:txBody>
          <a:bodyPr/>
          <a:lstStyle/>
          <a:p>
            <a:pPr>
              <a:buFontTx/>
              <a:buNone/>
            </a:pPr>
            <a:r>
              <a:rPr lang="sr-Cyrl-CS" altLang="en-US" sz="1800" b="1" dirty="0">
                <a:latin typeface="Book Antiqua" pitchFamily="18" charset="0"/>
              </a:rPr>
              <a:t>		</a:t>
            </a:r>
            <a:r>
              <a:rPr lang="en-GB" altLang="en-US" sz="1800" b="1" u="sng" dirty="0">
                <a:solidFill>
                  <a:srgbClr val="FF0000"/>
                </a:solidFill>
                <a:latin typeface="Book Antiqua" pitchFamily="18" charset="0"/>
              </a:rPr>
              <a:t>Medial group</a:t>
            </a:r>
            <a:r>
              <a:rPr lang="sr-Latn-CS" altLang="en-US" sz="1800" b="1" u="sng" dirty="0">
                <a:solidFill>
                  <a:srgbClr val="FF0000"/>
                </a:solidFill>
                <a:latin typeface="Book Antiqua" pitchFamily="18" charset="0"/>
              </a:rPr>
              <a:t>:</a:t>
            </a:r>
          </a:p>
          <a:p>
            <a:pPr>
              <a:buFontTx/>
              <a:buNone/>
            </a:pPr>
            <a:r>
              <a:rPr lang="sr-Latn-CS" altLang="en-US" sz="1800" dirty="0">
                <a:solidFill>
                  <a:srgbClr val="FF0000"/>
                </a:solidFill>
                <a:latin typeface="Book Antiqua" pitchFamily="18" charset="0"/>
              </a:rPr>
              <a:t>	</a:t>
            </a:r>
          </a:p>
          <a:p>
            <a:pPr>
              <a:buFontTx/>
              <a:buNone/>
            </a:pPr>
            <a:r>
              <a:rPr lang="sr-Latn-CS" altLang="en-US" sz="1800" dirty="0">
                <a:solidFill>
                  <a:srgbClr val="FF0000"/>
                </a:solidFill>
                <a:latin typeface="Book Antiqua" pitchFamily="18" charset="0"/>
              </a:rPr>
              <a:t>	- m. abductor hallucis</a:t>
            </a:r>
          </a:p>
          <a:p>
            <a:pPr>
              <a:buFontTx/>
              <a:buNone/>
            </a:pPr>
            <a:r>
              <a:rPr lang="sr-Latn-CS" altLang="en-US" sz="1800" dirty="0">
                <a:solidFill>
                  <a:srgbClr val="FF0000"/>
                </a:solidFill>
                <a:latin typeface="Book Antiqua" pitchFamily="18" charset="0"/>
              </a:rPr>
              <a:t>	- m. flexor hallucis brevis</a:t>
            </a:r>
          </a:p>
          <a:p>
            <a:pPr>
              <a:buFontTx/>
              <a:buNone/>
            </a:pPr>
            <a:r>
              <a:rPr lang="sr-Latn-CS" altLang="en-US" sz="1800" dirty="0">
                <a:solidFill>
                  <a:srgbClr val="FF0000"/>
                </a:solidFill>
                <a:latin typeface="Book Antiqua" pitchFamily="18" charset="0"/>
              </a:rPr>
              <a:t>	- m. adductor hallucis</a:t>
            </a:r>
            <a:endParaRPr lang="sr-Latn-CS" altLang="en-US" sz="1800" b="1" dirty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sr-Cyrl-CS" altLang="en-US" sz="1800" b="1" dirty="0">
                <a:solidFill>
                  <a:srgbClr val="FF0000"/>
                </a:solidFill>
                <a:latin typeface="Book Antiqua" pitchFamily="18" charset="0"/>
              </a:rPr>
              <a:t>		</a:t>
            </a:r>
            <a:r>
              <a:rPr lang="en-GB" altLang="en-US" sz="1800" b="1" u="sng" dirty="0">
                <a:solidFill>
                  <a:srgbClr val="FF0000"/>
                </a:solidFill>
                <a:latin typeface="Book Antiqua" pitchFamily="18" charset="0"/>
              </a:rPr>
              <a:t>Lateral group</a:t>
            </a:r>
            <a:r>
              <a:rPr lang="sr-Latn-CS" altLang="en-US" sz="1800" b="1" u="sng" dirty="0">
                <a:solidFill>
                  <a:srgbClr val="FF0000"/>
                </a:solidFill>
                <a:latin typeface="Book Antiqua" pitchFamily="18" charset="0"/>
              </a:rPr>
              <a:t>:</a:t>
            </a:r>
          </a:p>
          <a:p>
            <a:pPr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latin typeface="Book Antiqua" pitchFamily="18" charset="0"/>
              </a:rPr>
              <a:t>	- </a:t>
            </a:r>
            <a:r>
              <a:rPr lang="sr-Latn-CS" altLang="en-US" sz="1800" dirty="0">
                <a:solidFill>
                  <a:srgbClr val="FF0000"/>
                </a:solidFill>
                <a:latin typeface="Book Antiqua" pitchFamily="18" charset="0"/>
              </a:rPr>
              <a:t>m. abductor digiti minimi</a:t>
            </a:r>
          </a:p>
          <a:p>
            <a:pPr>
              <a:buFontTx/>
              <a:buNone/>
            </a:pPr>
            <a:r>
              <a:rPr lang="sr-Latn-CS" altLang="en-US" sz="1800" dirty="0">
                <a:solidFill>
                  <a:srgbClr val="FF0000"/>
                </a:solidFill>
                <a:latin typeface="Book Antiqua" pitchFamily="18" charset="0"/>
              </a:rPr>
              <a:t>	- m. flexor digiti minimi brevis</a:t>
            </a:r>
          </a:p>
          <a:p>
            <a:pPr>
              <a:buFontTx/>
              <a:buNone/>
            </a:pPr>
            <a:r>
              <a:rPr lang="sr-Latn-CS" altLang="en-US" sz="1800" dirty="0">
                <a:solidFill>
                  <a:srgbClr val="FF0000"/>
                </a:solidFill>
                <a:latin typeface="Book Antiqua" pitchFamily="18" charset="0"/>
              </a:rPr>
              <a:t>	- m. opponens digiti minimi</a:t>
            </a:r>
            <a:endParaRPr lang="en-US" altLang="en-US" sz="1800" dirty="0">
              <a:solidFill>
                <a:srgbClr val="FF00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/>
          <p:cNvPicPr>
            <a:picLocks noChangeAspect="1" noChangeArrowheads="1"/>
          </p:cNvPicPr>
          <p:nvPr/>
        </p:nvPicPr>
        <p:blipFill>
          <a:blip r:embed="rId2" cstate="print"/>
          <a:srcRect l="8083" r="38017" b="37549"/>
          <a:stretch>
            <a:fillRect/>
          </a:stretch>
        </p:blipFill>
        <p:spPr bwMode="auto">
          <a:xfrm>
            <a:off x="755650" y="33338"/>
            <a:ext cx="7848600" cy="682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/>
          <p:cNvPicPr>
            <a:picLocks noChangeAspect="1" noChangeArrowheads="1"/>
          </p:cNvPicPr>
          <p:nvPr/>
        </p:nvPicPr>
        <p:blipFill>
          <a:blip r:embed="rId2" cstate="print"/>
          <a:srcRect l="8711" r="37685" b="39223"/>
          <a:stretch>
            <a:fillRect/>
          </a:stretch>
        </p:blipFill>
        <p:spPr bwMode="auto">
          <a:xfrm>
            <a:off x="611188" y="214313"/>
            <a:ext cx="7799387" cy="664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4"/>
          <p:cNvPicPr>
            <a:picLocks noChangeAspect="1" noChangeArrowheads="1"/>
          </p:cNvPicPr>
          <p:nvPr/>
        </p:nvPicPr>
        <p:blipFill>
          <a:blip r:embed="rId2" cstate="print"/>
          <a:srcRect l="7640" r="37869" b="37746"/>
          <a:stretch>
            <a:fillRect/>
          </a:stretch>
        </p:blipFill>
        <p:spPr bwMode="auto">
          <a:xfrm>
            <a:off x="611188" y="49213"/>
            <a:ext cx="7939087" cy="680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/>
          <p:cNvPicPr>
            <a:picLocks noChangeAspect="1" noChangeArrowheads="1"/>
          </p:cNvPicPr>
          <p:nvPr/>
        </p:nvPicPr>
        <p:blipFill>
          <a:blip r:embed="rId2" cstate="print"/>
          <a:srcRect l="9671" r="37685" b="37746"/>
          <a:stretch>
            <a:fillRect/>
          </a:stretch>
        </p:blipFill>
        <p:spPr bwMode="auto">
          <a:xfrm>
            <a:off x="611188" y="47625"/>
            <a:ext cx="7669212" cy="681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117475"/>
            <a:ext cx="8229600" cy="488950"/>
          </a:xfrm>
        </p:spPr>
        <p:txBody>
          <a:bodyPr/>
          <a:lstStyle/>
          <a:p>
            <a:r>
              <a:rPr lang="en-US" altLang="en-US" sz="2800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2. </a:t>
            </a:r>
            <a:r>
              <a:rPr lang="en-GB" altLang="en-US" sz="2800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THE NECK</a:t>
            </a:r>
            <a:endParaRPr lang="sr-Cyrl-CS" altLang="en-US" sz="2800" dirty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9388" y="620713"/>
            <a:ext cx="8929687" cy="864071"/>
          </a:xfrm>
        </p:spPr>
        <p:txBody>
          <a:bodyPr/>
          <a:lstStyle/>
          <a:p>
            <a:pPr lvl="1">
              <a:buFontTx/>
              <a:buNone/>
            </a:pPr>
            <a:endParaRPr lang="en-US" altLang="en-US" sz="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buFontTx/>
              <a:buNone/>
            </a:pPr>
            <a:endParaRPr lang="en-US" altLang="en-US" sz="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buFontTx/>
              <a:buNone/>
            </a:pPr>
            <a:r>
              <a:rPr lang="en-US" altLang="en-US" sz="1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By the vertebral column, these muscles are divided to anterior and posterior muscles of the neck (anterior and posterior cervical region)</a:t>
            </a:r>
          </a:p>
        </p:txBody>
      </p:sp>
      <p:sp>
        <p:nvSpPr>
          <p:cNvPr id="7172" name="Rectangle 2"/>
          <p:cNvSpPr>
            <a:spLocks noGrp="1" noChangeArrowheads="1"/>
          </p:cNvSpPr>
          <p:nvPr/>
        </p:nvSpPr>
        <p:spPr bwMode="auto">
          <a:xfrm>
            <a:off x="466725" y="2058988"/>
            <a:ext cx="82296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en-GB" altLang="en-US" sz="2400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THE ANTERIOR CERVICAL REGION</a:t>
            </a:r>
            <a:endParaRPr lang="sr-Cyrl-CS" altLang="en-US" sz="2400" dirty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7173" name="Rectangle 3"/>
          <p:cNvSpPr>
            <a:spLocks noGrp="1" noChangeArrowheads="1"/>
          </p:cNvSpPr>
          <p:nvPr/>
        </p:nvSpPr>
        <p:spPr bwMode="auto">
          <a:xfrm>
            <a:off x="180975" y="2989263"/>
            <a:ext cx="7270750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Divisions:</a:t>
            </a:r>
            <a:b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b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А) Superficial muscles of the anterior cervical region</a:t>
            </a:r>
            <a:b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B) Deep muscles of the anterior cervical region</a:t>
            </a:r>
            <a:b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endParaRPr lang="en-U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/>
          <p:cNvPicPr>
            <a:picLocks noChangeAspect="1" noChangeArrowheads="1"/>
          </p:cNvPicPr>
          <p:nvPr/>
        </p:nvPicPr>
        <p:blipFill>
          <a:blip r:embed="rId2" cstate="print"/>
          <a:srcRect l="8083" r="38460" b="39026"/>
          <a:stretch>
            <a:fillRect/>
          </a:stretch>
        </p:blipFill>
        <p:spPr bwMode="auto">
          <a:xfrm>
            <a:off x="684213" y="200025"/>
            <a:ext cx="7780337" cy="665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4"/>
          <p:cNvPicPr>
            <a:picLocks noChangeAspect="1" noChangeArrowheads="1"/>
          </p:cNvPicPr>
          <p:nvPr/>
        </p:nvPicPr>
        <p:blipFill>
          <a:blip r:embed="rId2" cstate="print"/>
          <a:srcRect l="7788" r="38164" b="38190"/>
          <a:stretch>
            <a:fillRect/>
          </a:stretch>
        </p:blipFill>
        <p:spPr bwMode="auto">
          <a:xfrm>
            <a:off x="611188" y="98425"/>
            <a:ext cx="7870825" cy="675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/>
          <p:cNvPicPr>
            <a:picLocks noChangeAspect="1" noChangeArrowheads="1"/>
          </p:cNvPicPr>
          <p:nvPr/>
        </p:nvPicPr>
        <p:blipFill>
          <a:blip r:embed="rId2" cstate="print"/>
          <a:srcRect l="7492" r="38644" b="38387"/>
          <a:stretch>
            <a:fillRect/>
          </a:stretch>
        </p:blipFill>
        <p:spPr bwMode="auto">
          <a:xfrm>
            <a:off x="611188" y="114300"/>
            <a:ext cx="784860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/>
          <p:cNvPicPr>
            <a:picLocks noChangeAspect="1" noChangeArrowheads="1"/>
          </p:cNvPicPr>
          <p:nvPr/>
        </p:nvPicPr>
        <p:blipFill>
          <a:blip r:embed="rId2" cstate="print"/>
          <a:srcRect l="8415" r="39272" b="38583"/>
          <a:stretch>
            <a:fillRect/>
          </a:stretch>
        </p:blipFill>
        <p:spPr bwMode="auto">
          <a:xfrm>
            <a:off x="755650" y="142875"/>
            <a:ext cx="7618413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/>
          <p:cNvPicPr>
            <a:picLocks noChangeAspect="1" noChangeArrowheads="1"/>
          </p:cNvPicPr>
          <p:nvPr/>
        </p:nvPicPr>
        <p:blipFill>
          <a:blip r:embed="rId2" cstate="print"/>
          <a:srcRect l="8083" r="39087" b="38583"/>
          <a:stretch>
            <a:fillRect/>
          </a:stretch>
        </p:blipFill>
        <p:spPr bwMode="auto">
          <a:xfrm>
            <a:off x="755650" y="150813"/>
            <a:ext cx="7686675" cy="670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/>
        </p:nvSpPr>
        <p:spPr bwMode="auto">
          <a:xfrm>
            <a:off x="466725" y="188913"/>
            <a:ext cx="82296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en-GB" altLang="en-US" sz="2400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THE ANTERIOR CERVICAL REGION</a:t>
            </a:r>
            <a:endParaRPr lang="sr-Cyrl-CS" altLang="en-US" sz="2400" dirty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/>
        </p:nvSpPr>
        <p:spPr bwMode="auto">
          <a:xfrm>
            <a:off x="107950" y="1268413"/>
            <a:ext cx="5614988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GB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INNER GROUP</a:t>
            </a:r>
            <a:endParaRPr lang="en-U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1) Mm. suprahyoidei</a:t>
            </a:r>
            <a:endParaRPr lang="en-U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</a:t>
            </a: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D</a:t>
            </a:r>
            <a:r>
              <a:rPr lang="en-US" altLang="en-US" sz="16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igastricus</a:t>
            </a: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(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5</a:t>
            </a:r>
            <a:r>
              <a:rPr lang="en-US" altLang="en-US" sz="1600" baseline="30000" dirty="0">
                <a:solidFill>
                  <a:schemeClr val="tx2"/>
                </a:solidFill>
                <a:latin typeface="Book Antiqua" pitchFamily="18" charset="0"/>
              </a:rPr>
              <a:t>th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and 7</a:t>
            </a:r>
            <a:r>
              <a:rPr lang="en-US" altLang="en-US" sz="1600" baseline="30000" dirty="0">
                <a:solidFill>
                  <a:schemeClr val="tx2"/>
                </a:solidFill>
                <a:latin typeface="Book Antiqua" pitchFamily="18" charset="0"/>
              </a:rPr>
              <a:t>th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cranial nerve)</a:t>
            </a:r>
            <a:endParaRPr lang="en-U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</a:t>
            </a: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S</a:t>
            </a:r>
            <a:r>
              <a:rPr lang="en-US" altLang="en-US" sz="16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tylohyoideus</a:t>
            </a: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16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(7</a:t>
            </a:r>
            <a:r>
              <a:rPr lang="en-US" altLang="en-US" sz="1600" baseline="30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th</a:t>
            </a: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cranial nerve)</a:t>
            </a:r>
            <a:endParaRPr lang="en-U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</a:t>
            </a: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</a:t>
            </a:r>
            <a:r>
              <a:rPr lang="en-US" altLang="en-US" sz="16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ylohyoideus</a:t>
            </a: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16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(5</a:t>
            </a:r>
            <a:r>
              <a:rPr lang="en-US" altLang="en-US" sz="1600" baseline="30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th</a:t>
            </a: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cranial nerve)</a:t>
            </a:r>
            <a:endParaRPr lang="en-U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</a:t>
            </a: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G</a:t>
            </a:r>
            <a:r>
              <a:rPr lang="en-US" altLang="en-US" sz="16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enyohyoideus</a:t>
            </a: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16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(12</a:t>
            </a:r>
            <a:r>
              <a:rPr lang="en-US" altLang="en-US" sz="1600" baseline="30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th</a:t>
            </a: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cranial nerve)</a:t>
            </a:r>
            <a:b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* </a:t>
            </a:r>
            <a:r>
              <a:rPr lang="en-US" altLang="en-US" sz="1600" dirty="0" err="1">
                <a:solidFill>
                  <a:schemeClr val="tx2"/>
                </a:solidFill>
                <a:latin typeface="Book Antiqua" pitchFamily="18" charset="0"/>
              </a:rPr>
              <a:t>inervated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by 5</a:t>
            </a:r>
            <a:r>
              <a:rPr lang="en-US" altLang="en-US" sz="1600" baseline="30000" dirty="0">
                <a:solidFill>
                  <a:schemeClr val="tx2"/>
                </a:solidFill>
                <a:latin typeface="Book Antiqua" pitchFamily="18" charset="0"/>
              </a:rPr>
              <a:t>th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, 7</a:t>
            </a:r>
            <a:r>
              <a:rPr lang="en-US" altLang="en-US" sz="1600" baseline="30000" dirty="0">
                <a:solidFill>
                  <a:schemeClr val="tx2"/>
                </a:solidFill>
                <a:latin typeface="Book Antiqua" pitchFamily="18" charset="0"/>
              </a:rPr>
              <a:t>th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and 12</a:t>
            </a:r>
            <a:r>
              <a:rPr lang="en-US" altLang="en-US" sz="1600" baseline="30000" dirty="0">
                <a:solidFill>
                  <a:schemeClr val="tx2"/>
                </a:solidFill>
                <a:latin typeface="Book Antiqua" pitchFamily="18" charset="0"/>
              </a:rPr>
              <a:t>th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cranial nerve</a:t>
            </a:r>
            <a:b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	 * they raise the hyoid bone (and larynx) during </a:t>
            </a:r>
            <a:b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      speech and swallowing; </a:t>
            </a:r>
            <a:b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      they depress the mandible and open the mouth</a:t>
            </a:r>
            <a:endParaRPr lang="sr-Latn-CS" altLang="en-US" sz="1600" dirty="0">
              <a:solidFill>
                <a:schemeClr val="tx2"/>
              </a:solidFill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 dirty="0">
              <a:solidFill>
                <a:schemeClr val="tx2"/>
              </a:solidFill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2) Mm. </a:t>
            </a:r>
            <a:r>
              <a:rPr lang="en-US" altLang="en-US" sz="16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i</a:t>
            </a: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nfrahyoidei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Sternohyoideus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Omohyoideus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Sternothyroideus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Thyrohyoideus</a:t>
            </a:r>
            <a:endParaRPr lang="en-U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</a:t>
            </a:r>
            <a:r>
              <a:rPr lang="en-GB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	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GB" altLang="en-US" sz="1600" dirty="0">
                <a:solidFill>
                  <a:schemeClr val="tx2"/>
                </a:solidFill>
                <a:latin typeface="Book Antiqua" pitchFamily="18" charset="0"/>
              </a:rPr>
              <a:t>innervated by the branches of cervical plexus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	* they depress the hyoid bone (and larynx) during </a:t>
            </a:r>
            <a:b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      speech and swallowing;</a:t>
            </a: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b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endParaRPr lang="en-U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8196" name="Rectangle 3"/>
          <p:cNvSpPr>
            <a:spLocks noGrp="1" noChangeArrowheads="1"/>
          </p:cNvSpPr>
          <p:nvPr/>
        </p:nvSpPr>
        <p:spPr bwMode="auto">
          <a:xfrm>
            <a:off x="4787900" y="1628775"/>
            <a:ext cx="4321175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GB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OUTER GROUP</a:t>
            </a:r>
            <a:endParaRPr lang="sr-Latn-C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</a:t>
            </a: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Sternocleidomastoideus</a:t>
            </a:r>
            <a:b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600" dirty="0" err="1">
                <a:solidFill>
                  <a:schemeClr val="tx2"/>
                </a:solidFill>
                <a:latin typeface="Book Antiqua" pitchFamily="18" charset="0"/>
              </a:rPr>
              <a:t>inervated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by 11</a:t>
            </a:r>
            <a:r>
              <a:rPr lang="en-US" altLang="en-US" sz="1600" baseline="30000" dirty="0">
                <a:solidFill>
                  <a:schemeClr val="tx2"/>
                </a:solidFill>
                <a:latin typeface="Book Antiqua" pitchFamily="18" charset="0"/>
              </a:rPr>
              <a:t>th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cranial nerve </a:t>
            </a:r>
            <a:b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(</a:t>
            </a:r>
            <a:r>
              <a:rPr lang="en-GB" altLang="en-US" sz="1600" dirty="0">
                <a:solidFill>
                  <a:schemeClr val="tx2"/>
                </a:solidFill>
                <a:latin typeface="Book Antiqua" pitchFamily="18" charset="0"/>
              </a:rPr>
              <a:t>n. </a:t>
            </a:r>
            <a:r>
              <a:rPr lang="en-GB" altLang="en-US" sz="1600" dirty="0" err="1">
                <a:solidFill>
                  <a:schemeClr val="tx2"/>
                </a:solidFill>
                <a:latin typeface="Book Antiqua" pitchFamily="18" charset="0"/>
              </a:rPr>
              <a:t>accessorius</a:t>
            </a:r>
            <a:r>
              <a:rPr lang="en-GB" altLang="en-US" sz="1600" dirty="0">
                <a:solidFill>
                  <a:schemeClr val="tx2"/>
                </a:solidFill>
                <a:latin typeface="Book Antiqua" pitchFamily="18" charset="0"/>
              </a:rPr>
              <a:t>) and the branches of</a:t>
            </a:r>
            <a:br>
              <a:rPr lang="en-GB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600" dirty="0">
                <a:solidFill>
                  <a:schemeClr val="tx2"/>
                </a:solidFill>
                <a:latin typeface="Book Antiqua" pitchFamily="18" charset="0"/>
              </a:rPr>
              <a:t>  the cervical plexus</a:t>
            </a:r>
            <a:br>
              <a:rPr lang="en-GB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600" dirty="0">
                <a:solidFill>
                  <a:schemeClr val="tx2"/>
                </a:solidFill>
                <a:latin typeface="Book Antiqua" pitchFamily="18" charset="0"/>
              </a:rPr>
              <a:t>	* unilateral contraction – </a:t>
            </a:r>
            <a:r>
              <a:rPr lang="en-GB" sz="1600" dirty="0" err="1">
                <a:latin typeface="Book Antiqua" panose="02040602050305030304" pitchFamily="18" charset="0"/>
              </a:rPr>
              <a:t>ipsilateral</a:t>
            </a:r>
            <a:br>
              <a:rPr lang="en-GB" sz="1600" dirty="0">
                <a:latin typeface="Book Antiqua" panose="02040602050305030304" pitchFamily="18" charset="0"/>
              </a:rPr>
            </a:br>
            <a:r>
              <a:rPr lang="en-GB" sz="1600" dirty="0">
                <a:latin typeface="Book Antiqua" panose="02040602050305030304" pitchFamily="18" charset="0"/>
              </a:rPr>
              <a:t>     flexion and contralateral rotation</a:t>
            </a:r>
            <a:br>
              <a:rPr lang="en-GB" sz="1600" dirty="0">
                <a:latin typeface="Book Antiqua" panose="02040602050305030304" pitchFamily="18" charset="0"/>
              </a:rPr>
            </a:br>
            <a:r>
              <a:rPr lang="en-GB" sz="1600" dirty="0">
                <a:latin typeface="Book Antiqua" panose="02040602050305030304" pitchFamily="18" charset="0"/>
              </a:rPr>
              <a:t>     of the head and neck</a:t>
            </a:r>
            <a:b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  * bilateral contraction</a:t>
            </a:r>
            <a:r>
              <a:rPr lang="en-GB" altLang="en-US" sz="1600" dirty="0">
                <a:solidFill>
                  <a:schemeClr val="tx2"/>
                </a:solidFill>
                <a:latin typeface="Book Antiqua" pitchFamily="18" charset="0"/>
              </a:rPr>
              <a:t>:</a:t>
            </a:r>
            <a:b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    </a:t>
            </a:r>
            <a:r>
              <a:rPr lang="en-GB" sz="1600" dirty="0" err="1">
                <a:latin typeface="Book Antiqua" panose="02040602050305030304" pitchFamily="18" charset="0"/>
              </a:rPr>
              <a:t>atlantooccipital</a:t>
            </a:r>
            <a:r>
              <a:rPr lang="en-GB" sz="1600" dirty="0">
                <a:latin typeface="Book Antiqua" panose="02040602050305030304" pitchFamily="18" charset="0"/>
              </a:rPr>
              <a:t> joint/ superior</a:t>
            </a:r>
            <a:br>
              <a:rPr lang="en-GB" sz="1600" dirty="0">
                <a:latin typeface="Book Antiqua" panose="02040602050305030304" pitchFamily="18" charset="0"/>
              </a:rPr>
            </a:br>
            <a:r>
              <a:rPr lang="en-GB" sz="1600" dirty="0">
                <a:latin typeface="Book Antiqua" panose="02040602050305030304" pitchFamily="18" charset="0"/>
              </a:rPr>
              <a:t>     cervical spine: head/neck</a:t>
            </a:r>
            <a:br>
              <a:rPr lang="en-GB" sz="1600" dirty="0">
                <a:latin typeface="Book Antiqua" panose="02040602050305030304" pitchFamily="18" charset="0"/>
              </a:rPr>
            </a:br>
            <a:r>
              <a:rPr lang="en-GB" sz="1600" dirty="0">
                <a:latin typeface="Book Antiqua" panose="02040602050305030304" pitchFamily="18" charset="0"/>
              </a:rPr>
              <a:t>     extension; </a:t>
            </a:r>
            <a:br>
              <a:rPr lang="en-GB" sz="1600" dirty="0">
                <a:latin typeface="Book Antiqua" panose="02040602050305030304" pitchFamily="18" charset="0"/>
              </a:rPr>
            </a:br>
            <a:r>
              <a:rPr lang="en-GB" sz="1600" dirty="0">
                <a:latin typeface="Book Antiqua" panose="02040602050305030304" pitchFamily="18" charset="0"/>
              </a:rPr>
              <a:t>     Inferior cervical vertebrae: neck</a:t>
            </a:r>
            <a:br>
              <a:rPr lang="en-GB" sz="1600" dirty="0">
                <a:latin typeface="Book Antiqua" panose="02040602050305030304" pitchFamily="18" charset="0"/>
              </a:rPr>
            </a:br>
            <a:r>
              <a:rPr lang="en-GB" sz="1600" dirty="0">
                <a:latin typeface="Book Antiqua" panose="02040602050305030304" pitchFamily="18" charset="0"/>
              </a:rPr>
              <a:t>     flexion</a:t>
            </a:r>
            <a:b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  </a:t>
            </a: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* it is also the accessory inspiratory</a:t>
            </a:r>
            <a:b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 dirty="0">
                <a:solidFill>
                  <a:schemeClr val="tx2"/>
                </a:solidFill>
                <a:latin typeface="Book Antiqua" pitchFamily="18" charset="0"/>
              </a:rPr>
              <a:t>      muscle</a:t>
            </a:r>
            <a:endParaRPr lang="sr-Latn-CS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8197" name="Rectangle 2"/>
          <p:cNvSpPr>
            <a:spLocks noGrp="1" noChangeArrowheads="1"/>
          </p:cNvSpPr>
          <p:nvPr/>
        </p:nvSpPr>
        <p:spPr bwMode="auto">
          <a:xfrm>
            <a:off x="252127" y="806701"/>
            <a:ext cx="865879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SUPERFICIAL MUSCLES OF THE ANTERIOR CERVICAL REGION</a:t>
            </a:r>
            <a:endParaRPr lang="en-U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7809" r="37869" b="37549"/>
          <a:stretch>
            <a:fillRect/>
          </a:stretch>
        </p:blipFill>
        <p:spPr bwMode="auto">
          <a:xfrm>
            <a:off x="107950" y="336550"/>
            <a:ext cx="4233863" cy="365442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3" cstate="print"/>
          <a:srcRect l="7640" r="37685" b="37746"/>
          <a:stretch>
            <a:fillRect/>
          </a:stretch>
        </p:blipFill>
        <p:spPr bwMode="auto">
          <a:xfrm>
            <a:off x="4716463" y="552450"/>
            <a:ext cx="4262437" cy="3643313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 l="7788" t="394" r="37685" b="37549"/>
          <a:stretch>
            <a:fillRect/>
          </a:stretch>
        </p:blipFill>
        <p:spPr bwMode="auto">
          <a:xfrm>
            <a:off x="2771775" y="4076700"/>
            <a:ext cx="3186113" cy="2725738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/>
        </p:nvSpPr>
        <p:spPr bwMode="auto">
          <a:xfrm>
            <a:off x="466725" y="188913"/>
            <a:ext cx="82296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en-GB" altLang="en-US" sz="2400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THE ANTERIOR CERVICAL REGION</a:t>
            </a:r>
            <a:endParaRPr lang="sr-Cyrl-CS" altLang="en-US" sz="2400" dirty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/>
        </p:nvSpPr>
        <p:spPr bwMode="auto">
          <a:xfrm>
            <a:off x="36513" y="1270000"/>
            <a:ext cx="568801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</a:pPr>
            <a:r>
              <a:rPr lang="en-GB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INNER GROUP</a:t>
            </a:r>
            <a:b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endParaRPr lang="en-U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Prevertebral</a:t>
            </a: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muscles (mm. </a:t>
            </a:r>
            <a:r>
              <a:rPr lang="en-US" altLang="en-US" sz="16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prevertbrales</a:t>
            </a: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Rectus </a:t>
            </a:r>
            <a:r>
              <a:rPr lang="en-US" altLang="en-US" sz="16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capitis</a:t>
            </a: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anterior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</a:t>
            </a:r>
            <a:r>
              <a:rPr lang="en-US" altLang="en-US" sz="16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Longus</a:t>
            </a: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16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capitis</a:t>
            </a:r>
            <a:endParaRPr lang="en-U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</a:t>
            </a:r>
            <a:r>
              <a:rPr lang="en-US" altLang="en-US" sz="16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Longus</a:t>
            </a: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16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colli</a:t>
            </a:r>
            <a:endParaRPr lang="en-U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  * located in front and sideward </a:t>
            </a:r>
            <a:b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  of the vertebral column</a:t>
            </a:r>
            <a:b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* bilateral contraction: </a:t>
            </a:r>
            <a:r>
              <a:rPr lang="en-US" altLang="en-US" sz="1600" dirty="0" err="1">
                <a:solidFill>
                  <a:schemeClr val="tx2"/>
                </a:solidFill>
                <a:latin typeface="Book Antiqua" pitchFamily="18" charset="0"/>
              </a:rPr>
              <a:t>anteflexion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of the head</a:t>
            </a:r>
            <a:b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* unilateral contraction: </a:t>
            </a:r>
            <a:r>
              <a:rPr lang="en-US" altLang="en-US" sz="1600" dirty="0" err="1">
                <a:solidFill>
                  <a:schemeClr val="tx2"/>
                </a:solidFill>
                <a:latin typeface="Book Antiqua" pitchFamily="18" charset="0"/>
              </a:rPr>
              <a:t>lateroflexion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and</a:t>
            </a:r>
            <a:b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 rotation of the head</a:t>
            </a:r>
            <a:b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endParaRPr lang="sr-Latn-CS" altLang="en-US" sz="1600" dirty="0">
              <a:solidFill>
                <a:schemeClr val="tx2"/>
              </a:solidFill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10244" name="Rectangle 3"/>
          <p:cNvSpPr>
            <a:spLocks noGrp="1" noChangeArrowheads="1"/>
          </p:cNvSpPr>
          <p:nvPr/>
        </p:nvSpPr>
        <p:spPr bwMode="auto">
          <a:xfrm>
            <a:off x="4427984" y="1560513"/>
            <a:ext cx="4681091" cy="374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GB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MUSCLES OF OUTER GROUP</a:t>
            </a:r>
            <a:endParaRPr lang="en-U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Scalene muscles(</a:t>
            </a:r>
            <a:r>
              <a:rPr lang="en-GB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</a:t>
            </a: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scaleni</a:t>
            </a:r>
            <a:r>
              <a:rPr lang="en-GB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  <a:endParaRPr lang="sr-Latn-C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Scalenus anterior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Scalenus medius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Scalenus posterior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sr-Latn-C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Scalenus minimus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    * located sideward to </a:t>
            </a:r>
            <a:r>
              <a:rPr lang="en-US" altLang="en-US" sz="1600" dirty="0" err="1">
                <a:solidFill>
                  <a:schemeClr val="tx2"/>
                </a:solidFill>
                <a:latin typeface="Book Antiqua" pitchFamily="18" charset="0"/>
              </a:rPr>
              <a:t>prevertebral</a:t>
            </a: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en-US" altLang="en-US" sz="1600" dirty="0" err="1">
                <a:solidFill>
                  <a:schemeClr val="tx2"/>
                </a:solidFill>
                <a:latin typeface="Book Antiqua" pitchFamily="18" charset="0"/>
              </a:rPr>
              <a:t>mucles</a:t>
            </a:r>
            <a:b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* unilateral contraction: </a:t>
            </a:r>
            <a:r>
              <a:rPr lang="en-GB" sz="1600" dirty="0" err="1">
                <a:latin typeface="Book Antiqua" panose="02040602050305030304" pitchFamily="18" charset="0"/>
              </a:rPr>
              <a:t>ipsilateral</a:t>
            </a:r>
            <a:r>
              <a:rPr lang="en-GB" sz="1600" dirty="0">
                <a:latin typeface="Book Antiqua" panose="02040602050305030304" pitchFamily="18" charset="0"/>
              </a:rPr>
              <a:t> flexion</a:t>
            </a:r>
            <a:br>
              <a:rPr lang="en-GB" sz="1600" dirty="0">
                <a:latin typeface="Book Antiqua" panose="02040602050305030304" pitchFamily="18" charset="0"/>
              </a:rPr>
            </a:br>
            <a:r>
              <a:rPr lang="en-GB" sz="1600" dirty="0">
                <a:latin typeface="Book Antiqua" panose="02040602050305030304" pitchFamily="18" charset="0"/>
              </a:rPr>
              <a:t>  and contralateral rotation of head and</a:t>
            </a:r>
            <a:br>
              <a:rPr lang="en-GB" sz="1600" dirty="0">
                <a:latin typeface="Book Antiqua" panose="02040602050305030304" pitchFamily="18" charset="0"/>
              </a:rPr>
            </a:br>
            <a:r>
              <a:rPr lang="en-GB" sz="1600" dirty="0">
                <a:latin typeface="Book Antiqua" panose="02040602050305030304" pitchFamily="18" charset="0"/>
              </a:rPr>
              <a:t>  neck</a:t>
            </a:r>
            <a:b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* bilateral contraction: head and neck</a:t>
            </a:r>
            <a:b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  flexion</a:t>
            </a:r>
            <a:endParaRPr lang="sr-Latn-CS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400" dirty="0">
              <a:solidFill>
                <a:schemeClr val="tx2"/>
              </a:solidFill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10245" name="Rectangle 2"/>
          <p:cNvSpPr>
            <a:spLocks noGrp="1" noChangeArrowheads="1"/>
          </p:cNvSpPr>
          <p:nvPr/>
        </p:nvSpPr>
        <p:spPr bwMode="auto">
          <a:xfrm>
            <a:off x="593725" y="889000"/>
            <a:ext cx="82296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DEEP MUSCLES OF THE ANTERIOR CERVICAL REGION</a:t>
            </a:r>
            <a:endParaRPr lang="en-U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10246" name="Rectangle 3"/>
          <p:cNvSpPr>
            <a:spLocks noGrp="1" noChangeArrowheads="1"/>
          </p:cNvSpPr>
          <p:nvPr/>
        </p:nvSpPr>
        <p:spPr bwMode="auto">
          <a:xfrm>
            <a:off x="1116013" y="5302250"/>
            <a:ext cx="7431087" cy="9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dirty="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GB" altLang="en-US" sz="1600" dirty="0">
                <a:solidFill>
                  <a:schemeClr val="tx2"/>
                </a:solidFill>
                <a:latin typeface="Book Antiqua" pitchFamily="18" charset="0"/>
              </a:rPr>
              <a:t>The whole group of the deep muscles of the anterior cervical region is</a:t>
            </a:r>
            <a:br>
              <a:rPr lang="en-GB" altLang="en-US" sz="1600" dirty="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600" dirty="0">
                <a:solidFill>
                  <a:schemeClr val="tx2"/>
                </a:solidFill>
                <a:latin typeface="Book Antiqua" pitchFamily="18" charset="0"/>
              </a:rPr>
              <a:t>innervated by the branches of the cervical plexus</a:t>
            </a:r>
            <a:endParaRPr lang="sr-Latn-CS" altLang="en-US" sz="1600" dirty="0">
              <a:solidFill>
                <a:schemeClr val="tx2"/>
              </a:solidFill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7.3|29.3|3.7|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2.1|3.8|15.1|3.4|1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2.4|2|0.3|0.6|0.2|0.6|12.8|2.3|1|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9|3.5|2.6|1.5|1.8|15.1|8.5|0.8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4531</TotalTime>
  <Pages>0</Pages>
  <Words>4070</Words>
  <Characters>0</Characters>
  <Application>Microsoft Office PowerPoint</Application>
  <DocSecurity>0</DocSecurity>
  <PresentationFormat>On-screen Show (4:3)</PresentationFormat>
  <Lines>0</Lines>
  <Paragraphs>480</Paragraphs>
  <Slides>64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9" baseType="lpstr">
      <vt:lpstr>Arial</vt:lpstr>
      <vt:lpstr>Book Antiqua</vt:lpstr>
      <vt:lpstr>Wingdings</vt:lpstr>
      <vt:lpstr>Default Design</vt:lpstr>
      <vt:lpstr>Microsoft PowerPoint 97-2003 Slide</vt:lpstr>
      <vt:lpstr>PowerPoint Presentation</vt:lpstr>
      <vt:lpstr>MUSCLES - types</vt:lpstr>
      <vt:lpstr>1. MASCLES OF THE HEAD</vt:lpstr>
      <vt:lpstr>1. MASCLES OF THE HEAD</vt:lpstr>
      <vt:lpstr>PowerPoint Presentation</vt:lpstr>
      <vt:lpstr>2. MUSCLES OF THE NECK</vt:lpstr>
      <vt:lpstr>PowerPoint Presentation</vt:lpstr>
      <vt:lpstr>PowerPoint Presentation</vt:lpstr>
      <vt:lpstr>PowerPoint Presentation</vt:lpstr>
      <vt:lpstr>PowerPoint Presentation</vt:lpstr>
      <vt:lpstr>MUSCLES OF THE POSTERIOR CERVICAL REGION</vt:lpstr>
      <vt:lpstr>PowerPoint Presentation</vt:lpstr>
      <vt:lpstr>3. MUSCLES OF THE TRUNK</vt:lpstr>
      <vt:lpstr>PowerPoint Presentation</vt:lpstr>
      <vt:lpstr>PowerPoint Presentation</vt:lpstr>
      <vt:lpstr>DIAPHRAGMA</vt:lpstr>
      <vt:lpstr>DIAPHRAGMA (diaphragm)</vt:lpstr>
      <vt:lpstr>PowerPoint Presentation</vt:lpstr>
      <vt:lpstr>PowerPoint Presentation</vt:lpstr>
      <vt:lpstr>PowerPoint Presentation</vt:lpstr>
      <vt:lpstr>PowerPoint Presentation</vt:lpstr>
      <vt:lpstr>MUSCLES OF THE POSTERIOR ABDOMINAL WALL</vt:lpstr>
      <vt:lpstr>PowerPoint Presentation</vt:lpstr>
      <vt:lpstr>PowerPoint Presentation</vt:lpstr>
      <vt:lpstr>MUSCLES OF THE UPPER LIMB</vt:lpstr>
      <vt:lpstr>MUSCLES OF SHOULDER</vt:lpstr>
      <vt:lpstr>MUSCLES OF SHOULDER</vt:lpstr>
      <vt:lpstr>PowerPoint Presentation</vt:lpstr>
      <vt:lpstr>MUSCLES OF THE UPPER ARM</vt:lpstr>
      <vt:lpstr>PowerPoint Presentation</vt:lpstr>
      <vt:lpstr>MUSCLES OF THE FOREARM</vt:lpstr>
      <vt:lpstr>PowerPoint Presentation</vt:lpstr>
      <vt:lpstr>PowerPoint Presentation</vt:lpstr>
      <vt:lpstr>MUSCLES OF THE FOREARM</vt:lpstr>
      <vt:lpstr>PowerPoint Presentation</vt:lpstr>
      <vt:lpstr>MUSCLES OF THE FOREARM</vt:lpstr>
      <vt:lpstr>PowerPoint Presentation</vt:lpstr>
      <vt:lpstr>PowerPoint Presentation</vt:lpstr>
      <vt:lpstr>PowerPoint Presentation</vt:lpstr>
      <vt:lpstr>PowerPoint Presentation</vt:lpstr>
      <vt:lpstr>MUSCLES OF THE HIP AND GLUTEAL REGION</vt:lpstr>
      <vt:lpstr>PowerPoint Presentation</vt:lpstr>
      <vt:lpstr>PowerPoint Presentation</vt:lpstr>
      <vt:lpstr>MUSCLES OF THIGH</vt:lpstr>
      <vt:lpstr>PowerPoint Presentation</vt:lpstr>
      <vt:lpstr>PowerPoint Presentation</vt:lpstr>
      <vt:lpstr>PowerPoint Presentation</vt:lpstr>
      <vt:lpstr>PowerPoint Presentation</vt:lpstr>
      <vt:lpstr>MUSCLES OF THE LEG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MUSCLES OF THE FOOT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Ivan</dc:creator>
  <cp:lastModifiedBy>Ivana Macuzic</cp:lastModifiedBy>
  <cp:revision>87</cp:revision>
  <dcterms:created xsi:type="dcterms:W3CDTF">2012-03-06T10:17:27Z</dcterms:created>
  <dcterms:modified xsi:type="dcterms:W3CDTF">2023-11-24T10:00:12Z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1033-9.1.0.4746</vt:lpwstr>
  </property>
</Properties>
</file>